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579770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8701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4579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2945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3911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67454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3237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8684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9872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0786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7347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2766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5423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885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2611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0017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/>
          <p:nvPr/>
        </p:nvSpPr>
        <p:spPr>
          <a:xfrm rot="5400000">
            <a:off x="-48494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/>
          <p:nvPr/>
        </p:nvSpPr>
        <p:spPr>
          <a:xfrm rot="5400000">
            <a:off x="-48494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-5400000">
            <a:off x="-48361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/>
          <p:nvPr/>
        </p:nvSpPr>
        <p:spPr>
          <a:xfrm rot="-5400000" flipH="1">
            <a:off x="3761646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 rot="5400000" flipH="1">
            <a:off x="3976138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/>
          <p:nvPr/>
        </p:nvSpPr>
        <p:spPr>
          <a:xfrm rot="5400000" flipH="1">
            <a:off x="3761514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 rot="5400000" flipH="1">
            <a:off x="3761488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/>
          <p:nvPr/>
        </p:nvSpPr>
        <p:spPr>
          <a:xfrm rot="5400000">
            <a:off x="1475437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/>
          <p:nvPr/>
        </p:nvSpPr>
        <p:spPr>
          <a:xfrm rot="-5400000">
            <a:off x="1690219" y="1980898"/>
            <a:ext cx="429600" cy="762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/>
          <p:nvPr/>
        </p:nvSpPr>
        <p:spPr>
          <a:xfrm rot="-5400000">
            <a:off x="1475569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/>
          <p:nvPr/>
        </p:nvSpPr>
        <p:spPr>
          <a:xfrm rot="-5400000" flipH="1">
            <a:off x="2237689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 rot="5400000" flipH="1">
            <a:off x="2237556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/>
          <p:nvPr/>
        </p:nvSpPr>
        <p:spPr>
          <a:xfrm rot="5400000">
            <a:off x="2452232" y="-165969"/>
            <a:ext cx="429600" cy="762000"/>
          </a:xfrm>
          <a:prstGeom prst="rtTriangle">
            <a:avLst/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/>
          <p:nvPr/>
        </p:nvSpPr>
        <p:spPr>
          <a:xfrm rot="5400000">
            <a:off x="2999419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 rot="5400000">
            <a:off x="2999419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 rot="-5400000" flipH="1">
            <a:off x="3214228" y="-165969"/>
            <a:ext cx="429600" cy="762000"/>
          </a:xfrm>
          <a:prstGeom prst="rtTriangle">
            <a:avLst/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 rot="-5400000" flipH="1">
            <a:off x="713603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" name="Shape 69"/>
          <p:cNvSpPr/>
          <p:nvPr/>
        </p:nvSpPr>
        <p:spPr>
          <a:xfrm rot="5400000">
            <a:off x="-48494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/>
          <p:nvPr/>
        </p:nvSpPr>
        <p:spPr>
          <a:xfrm rot="-5400000" flipH="1">
            <a:off x="3761621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 rot="-5400000">
            <a:off x="1475569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 rot="-5400000">
            <a:off x="2999552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 rot="-5400000" flipH="1">
            <a:off x="713603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/>
          <p:nvPr/>
        </p:nvSpPr>
        <p:spPr>
          <a:xfrm rot="-5400000" flipH="1">
            <a:off x="713603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/>
          <p:nvPr/>
        </p:nvSpPr>
        <p:spPr>
          <a:xfrm rot="5400000">
            <a:off x="3976138" y="-165969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/>
          <p:nvPr/>
        </p:nvSpPr>
        <p:spPr>
          <a:xfrm rot="-5400000">
            <a:off x="166288" y="1980898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/>
          <p:nvPr/>
        </p:nvSpPr>
        <p:spPr>
          <a:xfrm rot="-5400000" flipH="1">
            <a:off x="166211" y="-165969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8" name="Shape 78"/>
          <p:cNvSpPr/>
          <p:nvPr/>
        </p:nvSpPr>
        <p:spPr>
          <a:xfrm rot="-5400000" flipH="1">
            <a:off x="1690142" y="-165969"/>
            <a:ext cx="429600" cy="761999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/>
          <p:nvPr/>
        </p:nvSpPr>
        <p:spPr>
          <a:xfrm rot="-5400000" flipH="1">
            <a:off x="2237612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/>
          <p:nvPr/>
        </p:nvSpPr>
        <p:spPr>
          <a:xfrm rot="-5400000" flipH="1">
            <a:off x="2237612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/>
          <p:nvPr/>
        </p:nvSpPr>
        <p:spPr>
          <a:xfrm rot="-5400000">
            <a:off x="3214202" y="1980898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/>
          <p:nvPr/>
        </p:nvSpPr>
        <p:spPr>
          <a:xfrm rot="-5400000">
            <a:off x="2999475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/>
          <p:nvPr/>
        </p:nvSpPr>
        <p:spPr>
          <a:xfrm rot="5400000" flipH="1">
            <a:off x="713394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/>
          <p:nvPr/>
        </p:nvSpPr>
        <p:spPr>
          <a:xfrm rot="5400000" flipH="1">
            <a:off x="713394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/>
          <p:nvPr/>
        </p:nvSpPr>
        <p:spPr>
          <a:xfrm rot="-5400000">
            <a:off x="-48361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/>
          <p:nvPr/>
        </p:nvSpPr>
        <p:spPr>
          <a:xfrm rot="-5400000" flipH="1">
            <a:off x="3761621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/>
          <p:nvPr/>
        </p:nvSpPr>
        <p:spPr>
          <a:xfrm rot="5400000">
            <a:off x="1475437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/>
          <p:nvPr/>
        </p:nvSpPr>
        <p:spPr>
          <a:xfrm rot="5400000">
            <a:off x="1475437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/>
          <p:nvPr/>
        </p:nvSpPr>
        <p:spPr>
          <a:xfrm rot="5400000" flipH="1">
            <a:off x="2452206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/>
          <p:nvPr/>
        </p:nvSpPr>
        <p:spPr>
          <a:xfrm rot="5400000" flipH="1">
            <a:off x="2237556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/>
          <p:nvPr/>
        </p:nvSpPr>
        <p:spPr>
          <a:xfrm rot="5400000">
            <a:off x="2999419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/>
          <p:nvPr/>
        </p:nvSpPr>
        <p:spPr>
          <a:xfrm rot="5400000" flipH="1">
            <a:off x="928121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/>
          <p:nvPr/>
        </p:nvSpPr>
        <p:spPr>
          <a:xfrm rot="5400000">
            <a:off x="928121" y="-165969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/>
          <p:nvPr/>
        </p:nvSpPr>
        <p:spPr>
          <a:xfrm rot="5400000">
            <a:off x="4523505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/>
          <p:nvPr/>
        </p:nvSpPr>
        <p:spPr>
          <a:xfrm rot="5400000">
            <a:off x="4523505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/>
          <p:nvPr/>
        </p:nvSpPr>
        <p:spPr>
          <a:xfrm rot="-5400000">
            <a:off x="4523638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/>
          <p:nvPr/>
        </p:nvSpPr>
        <p:spPr>
          <a:xfrm rot="-5400000" flipH="1">
            <a:off x="8333646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/>
          <p:nvPr/>
        </p:nvSpPr>
        <p:spPr>
          <a:xfrm rot="5400000" flipH="1">
            <a:off x="8548138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/>
          <p:nvPr/>
        </p:nvSpPr>
        <p:spPr>
          <a:xfrm rot="5400000" flipH="1">
            <a:off x="8333514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/>
          <p:nvPr/>
        </p:nvSpPr>
        <p:spPr>
          <a:xfrm rot="5400000" flipH="1">
            <a:off x="8333488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/>
          <p:nvPr/>
        </p:nvSpPr>
        <p:spPr>
          <a:xfrm rot="5400000">
            <a:off x="6047437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/>
          <p:nvPr/>
        </p:nvSpPr>
        <p:spPr>
          <a:xfrm rot="-5400000">
            <a:off x="6262219" y="1980898"/>
            <a:ext cx="429600" cy="762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/>
          <p:nvPr/>
        </p:nvSpPr>
        <p:spPr>
          <a:xfrm rot="-5400000">
            <a:off x="6047569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/>
          <p:nvPr/>
        </p:nvSpPr>
        <p:spPr>
          <a:xfrm rot="-5400000" flipH="1">
            <a:off x="6809689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/>
          <p:nvPr/>
        </p:nvSpPr>
        <p:spPr>
          <a:xfrm rot="5400000" flipH="1">
            <a:off x="6809556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 rot="5400000">
            <a:off x="7024232" y="-165969"/>
            <a:ext cx="429600" cy="762000"/>
          </a:xfrm>
          <a:prstGeom prst="rtTriangle">
            <a:avLst/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/>
          <p:nvPr/>
        </p:nvSpPr>
        <p:spPr>
          <a:xfrm rot="5400000">
            <a:off x="7571419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/>
          <p:nvPr/>
        </p:nvSpPr>
        <p:spPr>
          <a:xfrm rot="5400000">
            <a:off x="7571419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/>
          <p:nvPr/>
        </p:nvSpPr>
        <p:spPr>
          <a:xfrm rot="-5400000" flipH="1">
            <a:off x="7786228" y="-165969"/>
            <a:ext cx="429600" cy="762000"/>
          </a:xfrm>
          <a:prstGeom prst="rtTriangle">
            <a:avLst/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/>
          <p:nvPr/>
        </p:nvSpPr>
        <p:spPr>
          <a:xfrm rot="-5400000" flipH="1">
            <a:off x="5285603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/>
          <p:nvPr/>
        </p:nvSpPr>
        <p:spPr>
          <a:xfrm rot="5400000">
            <a:off x="4523505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/>
          <p:nvPr/>
        </p:nvSpPr>
        <p:spPr>
          <a:xfrm rot="-5400000" flipH="1">
            <a:off x="8333621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/>
          <p:nvPr/>
        </p:nvSpPr>
        <p:spPr>
          <a:xfrm rot="-5400000">
            <a:off x="6047569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/>
          <p:nvPr/>
        </p:nvSpPr>
        <p:spPr>
          <a:xfrm rot="-5400000">
            <a:off x="7571552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/>
          <p:nvPr/>
        </p:nvSpPr>
        <p:spPr>
          <a:xfrm rot="-5400000" flipH="1">
            <a:off x="5285603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/>
          <p:nvPr/>
        </p:nvSpPr>
        <p:spPr>
          <a:xfrm rot="-5400000" flipH="1">
            <a:off x="5285603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B7B7B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/>
          <p:nvPr/>
        </p:nvSpPr>
        <p:spPr>
          <a:xfrm rot="5400000">
            <a:off x="8548138" y="-165969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/>
          <p:nvPr/>
        </p:nvSpPr>
        <p:spPr>
          <a:xfrm rot="-5400000">
            <a:off x="4738288" y="1980898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/>
          <p:nvPr/>
        </p:nvSpPr>
        <p:spPr>
          <a:xfrm rot="-5400000" flipH="1">
            <a:off x="4738211" y="-165969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/>
          <p:nvPr/>
        </p:nvSpPr>
        <p:spPr>
          <a:xfrm rot="-5400000" flipH="1">
            <a:off x="6262142" y="-165969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/>
          <p:nvPr/>
        </p:nvSpPr>
        <p:spPr>
          <a:xfrm rot="-5400000" flipH="1">
            <a:off x="6809612" y="1766180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/>
          <p:nvPr/>
        </p:nvSpPr>
        <p:spPr>
          <a:xfrm rot="-5400000" flipH="1">
            <a:off x="6809612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/>
          <p:nvPr/>
        </p:nvSpPr>
        <p:spPr>
          <a:xfrm rot="-5400000">
            <a:off x="7786202" y="1980898"/>
            <a:ext cx="429600" cy="76200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/>
          <p:nvPr/>
        </p:nvSpPr>
        <p:spPr>
          <a:xfrm rot="-5400000">
            <a:off x="7571475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 rot="5400000" flipH="1">
            <a:off x="5285394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/>
          <p:nvPr/>
        </p:nvSpPr>
        <p:spPr>
          <a:xfrm rot="5400000" flipH="1">
            <a:off x="5285394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/>
          <p:nvPr/>
        </p:nvSpPr>
        <p:spPr>
          <a:xfrm rot="-5400000">
            <a:off x="4523638" y="1336794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/>
          <p:nvPr/>
        </p:nvSpPr>
        <p:spPr>
          <a:xfrm rot="-5400000" flipH="1">
            <a:off x="8333621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/>
          <p:nvPr/>
        </p:nvSpPr>
        <p:spPr>
          <a:xfrm rot="5400000">
            <a:off x="6047437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/>
          <p:nvPr/>
        </p:nvSpPr>
        <p:spPr>
          <a:xfrm rot="5400000">
            <a:off x="6047437" y="907377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/>
          <p:nvPr/>
        </p:nvSpPr>
        <p:spPr>
          <a:xfrm rot="5400000" flipH="1">
            <a:off x="7024206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/>
          <p:nvPr/>
        </p:nvSpPr>
        <p:spPr>
          <a:xfrm rot="5400000" flipH="1">
            <a:off x="6809556" y="477891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/>
          <p:nvPr/>
        </p:nvSpPr>
        <p:spPr>
          <a:xfrm rot="5400000">
            <a:off x="7571419" y="48475"/>
            <a:ext cx="858900" cy="762000"/>
          </a:xfrm>
          <a:prstGeom prst="triangle">
            <a:avLst>
              <a:gd name="adj" fmla="val 50000"/>
            </a:avLst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/>
          <p:nvPr/>
        </p:nvSpPr>
        <p:spPr>
          <a:xfrm rot="5400000" flipH="1">
            <a:off x="5500121" y="1980898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/>
          <p:nvPr/>
        </p:nvSpPr>
        <p:spPr>
          <a:xfrm rot="5400000">
            <a:off x="5500121" y="-165969"/>
            <a:ext cx="429600" cy="762000"/>
          </a:xfrm>
          <a:prstGeom prst="rtTriangle">
            <a:avLst/>
          </a:prstGeom>
          <a:solidFill>
            <a:srgbClr val="F3F3F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311700" y="2795399"/>
            <a:ext cx="8520600" cy="1265100"/>
          </a:xfrm>
          <a:prstGeom prst="rect">
            <a:avLst/>
          </a:prstGeom>
          <a:noFill/>
        </p:spPr>
        <p:txBody>
          <a:bodyPr lIns="91425" tIns="91425" rIns="91425" bIns="91425" anchor="b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rgbClr val="212121"/>
                </a:solidFill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ubTitle" idx="1"/>
          </p:nvPr>
        </p:nvSpPr>
        <p:spPr>
          <a:xfrm>
            <a:off x="311700" y="4123350"/>
            <a:ext cx="8520600" cy="4569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sz="1800">
                <a:solidFill>
                  <a:srgbClr val="61616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sz="1800">
                <a:solidFill>
                  <a:srgbClr val="61616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sz="1800">
                <a:solidFill>
                  <a:srgbClr val="61616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sz="1800">
                <a:solidFill>
                  <a:srgbClr val="61616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sz="1800">
                <a:solidFill>
                  <a:srgbClr val="61616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sz="1800">
                <a:solidFill>
                  <a:srgbClr val="61616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sz="1800">
                <a:solidFill>
                  <a:srgbClr val="61616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sz="1800">
                <a:solidFill>
                  <a:srgbClr val="61616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ct val="100000"/>
              <a:buNone/>
              <a:defRPr sz="1800">
                <a:solidFill>
                  <a:srgbClr val="616161"/>
                </a:solidFill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rgbClr val="616161"/>
                </a:solidFill>
              </a:rPr>
              <a:t>‹#›</a:t>
            </a:fld>
            <a:endParaRPr lang="en" sz="1000">
              <a:solidFill>
                <a:srgbClr val="61616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311700" y="2795399"/>
            <a:ext cx="8520600" cy="1265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Quantum Computing - A new computation model?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subTitle" idx="1"/>
          </p:nvPr>
        </p:nvSpPr>
        <p:spPr>
          <a:xfrm>
            <a:off x="311700" y="4123350"/>
            <a:ext cx="8520600" cy="45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Will Ferrin, Will Borwegan, Dillon Fitzgerald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D-Wave 1000 Qubit Computer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D-Wave Systems, Inc. built a record breaking 1000 qubit computer.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System can consider 2</a:t>
            </a:r>
            <a:r>
              <a:rPr lang="en" baseline="30000"/>
              <a:t>1000 </a:t>
            </a:r>
            <a:r>
              <a:rPr lang="en"/>
              <a:t>possibilities at the same time.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Using Josephson Tunnel Junctions on the most complex integrated circuit yielded with features as small as .25 micrometers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System is run at almost absolute zero.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Second largest Qubit system has 512 qubits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Applications/Benefits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Big data handling: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Drug discovery (amino acid search)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Social media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Machine learning (Still very theoretical, looks for patterns in big data)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Cyber security (possibility to crack RSA encryption using Shor’s algorithm)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Disadvantages/Constraints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Quite difficult to create large scale quantum computers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Decoherence: outside interference leaving the qubit offset, possibly affecting other entangled qubits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Quantum collapse: reduces to a single state (classical)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Temperatures within gates must be kept incredibly cold to ensure qubits are aligned properly/not affected by “noise”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Shor’s algorithm can (rare) lead to an invalid prime factor q, that doesn’t lead to the desired product N, in which case, just test another 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References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Bennet, Charles H., E. Bernstein, G. Brassard, and U. Vazirani. “Strengths and Weaknesses of Quantum Computing.”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SIAM Journal on Computing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vol. 26, no. 5, 1997, pp. 1510-1524.</a:t>
            </a:r>
          </a:p>
          <a:p>
            <a:pPr marL="457200" lvl="0" indent="-3048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Deutsch, D. “Quantum Theory, the Church-Turing Principle and the Universal Quantum Computer.”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Proceedings of the Royal Society of London, Series A, Mathematical and Physical Sciences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vol. 400, no. 1818, 1985, pp. 97-117.</a:t>
            </a:r>
          </a:p>
          <a:p>
            <a:pPr marL="457200" lvl="0" indent="-3048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Farhi, Edward, J. Goldstone, S. Gutmann, J. Lapan, A. Lundgren, and D. Preda. “A Quantum Adiabatic Evolution Algorithm Applied to Random Instances of an NP-Complete Problem.”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Science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vol. 292, no. 5516, 2001, pp. 472-475.</a:t>
            </a:r>
          </a:p>
          <a:p>
            <a:pPr marL="457200" lvl="0" indent="-3048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Igarashi, Yoshihide.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Computing: A Historical and Technical Perspective.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Taylor and Francis, 2014.</a:t>
            </a:r>
          </a:p>
          <a:p>
            <a:pPr marL="457200" lvl="0" indent="-3048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Wittek, Peter.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Quantum Machine Learning: What Quantum Computing Means to Data Mining.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Elsevier Science, 2014.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More References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Miller, Ian, and Aaron Dunbrack. "What Is the Difference between Quantum Decoherence and Wave Function Collapse?"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Quora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N.p., 3 Mar. 2015. Web. 28 Nov. 2016. 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Kishore, Nandha. "Quantum Computation Why Is Building a Large Quantum Computer Difficult?"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Quora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N.p., 16 Jan. 2014. Web. 28 Nov. 2016. 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"Quantum Decoherence."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Wikipedia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Wikimedia Foundation, n.d. Web. 28 Nov. 2016. 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Warner, Bernhard. "What Quantum Computing Can Do for You."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Bloomberg.com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Bloomberg, 30 May 2013. Web. 29 Nov. 2016. 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"Schrödinger's Cat."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Wikipedia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Wikimedia Foundation, n.d. Web. 29 Nov. 2016. 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Gokhale, Pranav. "How does Shor’s algorithm work in layman’s terms?"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Quora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N.p., 16 Nov. 2015. Web. 29 Nov. 2016. 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"Quantum Machine Learning."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Wikipedia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Wikimedia Foundation, n.d. Web. 30 Nov. 2016.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More References</a:t>
            </a: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“D-Wave Systems Breaks the 1000 Qubit Quantum Computing Barrier.” dwavesys.com, 22 June 2015. Web. 29 Nov. 2016.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“File:Schrodinger’s Cat.svg.”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Wikipedia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Wikimedia Foundation, n.d. Web. 30 Nov. 2016. 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Omer, Bernhard. “Models for Quantum Computation.” tph.tuwien.ac.at/~oemer, n.d. Web 29 Nov 2016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“Schrodinger's Equation.”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Wikipedia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Wikimedia Foundation, n.d. Web. 30 Nov. 2016.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“Shor’s Algorithm.”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Wikipedia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Wikimedia Foundation, n.d. Web. 29 Nov. 2016.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“Quantum Gates.”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Wikipedia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Wikimedia Foundation, n.d. Web. 30 Nov. 2016.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“Qubit.”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Wikipedia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Wikimedia Foundation, n.d. Web. 30 Nov. 2016.</a:t>
            </a:r>
          </a:p>
          <a:p>
            <a:pPr marL="457200" lvl="0" indent="-30480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“Timeline of Quantum Computing.” </a:t>
            </a:r>
            <a:r>
              <a:rPr lang="en" sz="12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Wikipedia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Wikimedia Foundation, n.d. Web. 29 Nov. 2016.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Introduction/Background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Quantum computing is a new method for developing models of computation based on principles of quantum mechanics (superposition, entanglement)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1981 - Richard Feynman &amp; Paul Benioff are both credited with giving separate talks proposing the idea of developing a quantum computer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1985 - David Deutsch created the first theoretical model of a universal quantum computer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1994 - Peter Shor develops famous algorithm for integer factorization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1998 - First working 2-qubit quantum computer developed at Oxford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Qubit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A qubit is the quantum representation of the classical bit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 way to store quantum information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This quantum bit that can represent a 0,1, or a superposition of both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Represented using a Bloch Sphere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Can be implemented physically using: photons, states of compressed light, electrons and other particles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To convert a system of n-qubits, a classical computer requires 2</a:t>
            </a:r>
            <a:r>
              <a:rPr lang="en" baseline="30000"/>
              <a:t>n </a:t>
            </a:r>
            <a:r>
              <a:rPr lang="en"/>
              <a:t>complex coefficients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57" name="Shape 157" descr="163px-Bloch_Sphere.svg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3549" y="63500"/>
            <a:ext cx="1750450" cy="1986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Superposition of states 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power behind the qubit lies in its superposition of states.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It allows the qubit to be in two states simultaneously, a 0 and a 1 at the same time, since it is constantly moving.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Although, once a qubit is observed, it reduces to a classical bit, either a 0 or a 1.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Based on the superposition of physical entities as a wave, particle, or both.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We can think of the current state as a probability of which classic state it may lie in, using complex coefficients of 0 and 1, called the probability amplitudes.</a:t>
            </a:r>
          </a:p>
        </p:txBody>
      </p:sp>
      <p:pic>
        <p:nvPicPr>
          <p:cNvPr id="164" name="Shape 164" descr="aabd1ffc6a57b00e254e4c212d98ebbea6ccc7fc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7949" y="4470400"/>
            <a:ext cx="2554250" cy="389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Shape 165" descr="1b572b8a4d5b6a20c312c9434995a9c8951ab8f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84813" y="4435976"/>
            <a:ext cx="2174249" cy="45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Schrödinger’s cat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Real world analogy for</a:t>
            </a:r>
            <a:r>
              <a:rPr lang="en">
                <a:solidFill>
                  <a:schemeClr val="dk1"/>
                </a:solidFill>
              </a:rPr>
              <a:t>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superposition</a:t>
            </a:r>
          </a:p>
        </p:txBody>
      </p:sp>
      <p:pic>
        <p:nvPicPr>
          <p:cNvPr id="172" name="Shape 1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6300" y="1152475"/>
            <a:ext cx="6096000" cy="323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Shape 173" descr="2481065c6a33df9fee45fa3ae60d168fd6084109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325832"/>
            <a:ext cx="2290799" cy="572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Theoretical Model of Computation</a:t>
            </a:r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A quantum computer can be modeled similar to a classical computer, but with a few additions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David Deutsch proposed the first model of a universal quantum Turing machine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Formally defined as a 7-tuple:  </a:t>
            </a:r>
            <a:r>
              <a:rPr lang="en" i="1"/>
              <a:t>M = ⟨ Q, Γ, b, Σ, δ, q, F⟩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States in Q are considered in Hilbert space - multidimensional states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Initial states can be either a pure or mixed state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The transition function consists of a set of unitary matrices mapping the space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Classical to Quantum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Turing machine -&gt; Quantum Turing machine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Logical Circuits -&gt; Quantum gates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Partial Recursive Functions -&gt; Unitary Operators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Universal Programming Languages -&gt; Quantum Programming Languages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Quantum Circuits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Hadmard gate - acts on a single qubit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Pauli-X gate - equivalent of the NOT gate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Pauli-Y gate &amp; Pauli-Z gate - transformations on the Y and Z axis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C NOT gate - acts on 2 or more qubits, where the first is a control for the other</a:t>
            </a:r>
          </a:p>
        </p:txBody>
      </p:sp>
      <p:pic>
        <p:nvPicPr>
          <p:cNvPr id="192" name="Shape 192" descr="b289531954cf04fe78c0e2bad96dd5aed8c088b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6725" y="3337828"/>
            <a:ext cx="1834275" cy="52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Shape 193" descr="7e9287a85abe3857330f8107df46465f5935c34e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48649" y="947738"/>
            <a:ext cx="1514475" cy="84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Shape 194" descr="4484c304ff6ae9a4a353e26d67dbbb2531085b89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6725" y="3925902"/>
            <a:ext cx="3854550" cy="102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Shape 195" descr="b97953957434699c71c5789db7d8f282cecbcf00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902325" y="3925887"/>
            <a:ext cx="1733550" cy="84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Shor’s Algorithm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en" dirty="0"/>
              <a:t>Made for integer factorization, formulated in 1994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en" dirty="0"/>
              <a:t>Runs in polynomial time and is in complexity class BQP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</a:pPr>
            <a:r>
              <a:rPr lang="en" dirty="0"/>
              <a:t>BQP - ability for a quantum algorithm to run in polynomial time with low error probability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en" dirty="0"/>
              <a:t>Vastly faster than classical computers which solve in sub-polynomial time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</a:pPr>
            <a:r>
              <a:rPr lang="en" dirty="0"/>
              <a:t>Uses Quantum Fourier Transform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</a:pPr>
            <a:r>
              <a:rPr lang="en" dirty="0"/>
              <a:t>Requires O(n log n) gates to efficiently approximate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</a:pPr>
            <a:r>
              <a:rPr lang="en" dirty="0"/>
              <a:t>Is used to copy a set of qubits while preserving the initial states</a:t>
            </a:r>
          </a:p>
          <a:p>
            <a:pPr marL="457200" lvl="0" indent="-228600">
              <a:lnSpc>
                <a:spcPct val="100000"/>
              </a:lnSpc>
              <a:spcBef>
                <a:spcPts val="0"/>
              </a:spcBef>
            </a:pPr>
            <a:r>
              <a:rPr lang="en" dirty="0"/>
              <a:t>Uses reversible gates to get around quantum modular exponentiation, which drastically slows the equation down.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1258</Words>
  <Application>Microsoft Office PowerPoint</Application>
  <PresentationFormat>On-screen Show (16:9)</PresentationFormat>
  <Paragraphs>91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simple-light-2</vt:lpstr>
      <vt:lpstr>Quantum Computing - A new computation model?</vt:lpstr>
      <vt:lpstr>Introduction/Background</vt:lpstr>
      <vt:lpstr>Qubit</vt:lpstr>
      <vt:lpstr>Superposition of states </vt:lpstr>
      <vt:lpstr>Schrödinger’s cat</vt:lpstr>
      <vt:lpstr>Theoretical Model of Computation</vt:lpstr>
      <vt:lpstr>Classical to Quantum</vt:lpstr>
      <vt:lpstr>Quantum Circuits</vt:lpstr>
      <vt:lpstr>Shor’s Algorithm</vt:lpstr>
      <vt:lpstr>D-Wave 1000 Qubit Computer</vt:lpstr>
      <vt:lpstr>Applications/Benefits</vt:lpstr>
      <vt:lpstr>Disadvantages/Constraints</vt:lpstr>
      <vt:lpstr>References</vt:lpstr>
      <vt:lpstr>More References</vt:lpstr>
      <vt:lpstr>More 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Computing - A new computation model?</dc:title>
  <cp:lastModifiedBy>Will Ferrin</cp:lastModifiedBy>
  <cp:revision>1</cp:revision>
  <dcterms:modified xsi:type="dcterms:W3CDTF">2016-12-01T02:01:33Z</dcterms:modified>
</cp:coreProperties>
</file>