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y="5143500" cx="9144000"/>
  <p:notesSz cx="6858000" cy="9144000"/>
  <p:embeddedFontLst>
    <p:embeddedFont>
      <p:font typeface="Roboto"/>
      <p:regular r:id="rId27"/>
      <p:bold r:id="rId28"/>
      <p:italic r:id="rId29"/>
      <p:boldItalic r:id="rId3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font" Target="fonts/Roboto-bold.fntdata"/><Relationship Id="rId27" Type="http://schemas.openxmlformats.org/officeDocument/2006/relationships/font" Target="fonts/Roboto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Roboto-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0" Type="http://schemas.openxmlformats.org/officeDocument/2006/relationships/font" Target="fonts/Roboto-bold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ev.mysql.com/doc/mysql-getting-started/en/#mysql-getting-started-connecting" TargetMode="Externa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2"/>
              </a:rPr>
              <a:t>https://dev.mysql.com/doc/mysql-getting-started/en/#mysql-getting-started-connecting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Cat intro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Winner’s player_fk property refers to the player ID inside of the player table, and game_fk relates to the Game table’s ID_game property. What does fk stand for? Foreign key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Shape 19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Shape 2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Shape 21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Median salary for a position athat requires sql knowledge is 81,632$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11" name="Shape 1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 flipH="1" rot="10800000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Shape 16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598088" y="2715912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Shape 7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71" name="Shape 7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 flipH="1" rot="10800000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5" name="Shape 7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Shape 76"/>
          <p:cNvSpPr txBox="1"/>
          <p:nvPr>
            <p:ph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Shape 2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21" name="Shape 2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" name="Shape 2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 flipH="1" rot="10800000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Shape 26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Shape 29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Shape 30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 flipH="1">
              <a:off x="6181162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Shape 3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Shape 51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52" name="Shape 52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 flipH="1" rot="10800000">
              <a:off x="7113588" y="106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Shape 57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61" name="Shape 6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2" name="Shape 62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63" name="Shape 63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64" name="Shape 6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68" name="Shape 6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Roboto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0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01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dev.mysql.com/downloads/mysql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dev.mysql.com/doc/refman/5.6/en/osx-installation-pkg.html" TargetMode="External"/><Relationship Id="rId4" Type="http://schemas.openxmlformats.org/officeDocument/2006/relationships/hyperlink" Target="https://dev.mysql.com/downloads/mysql/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SQL: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Structured Query Language</a:t>
            </a:r>
          </a:p>
        </p:txBody>
      </p:sp>
      <p:sp>
        <p:nvSpPr>
          <p:cNvPr id="86" name="Shape 86"/>
          <p:cNvSpPr txBox="1"/>
          <p:nvPr>
            <p:ph idx="1" type="subTitle"/>
          </p:nvPr>
        </p:nvSpPr>
        <p:spPr>
          <a:xfrm>
            <a:off x="598088" y="2715912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i="1" lang="en"/>
              <a:t>Pronounced “sequel” or “SQL”, we don’t care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Other Uses		</a:t>
            </a:r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Can intergrate with: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C#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PHP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Java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C++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Python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Popular in Model-View-Presenter/Model-View-Controller Applications in conjuction with AJAX+JavaScript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Relational Database Management System</a:t>
            </a:r>
          </a:p>
        </p:txBody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47" name="Shape 1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23975" y="1200150"/>
            <a:ext cx="6296025" cy="274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Types and Typing		</a:t>
            </a:r>
          </a:p>
        </p:txBody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INT</a:t>
            </a:r>
            <a:r>
              <a:rPr lang="en"/>
              <a:t>(signed or unsigned)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TINYINT (Signed or unsigned) (-128 to 127 / 0 to 255)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SMALLINT (signed or unsigned) (-32768 to 32767 / 0-65535)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MEDIUMINT (Signed or Unsigned)(-8388608 to 8388607 / 0 to 16777215)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BIGINT (Signed or unsigned) (pretty dang big)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FLOAT (M,D) M = Display Length, D = number of decimals (default is 10,2)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DOUBLE (M,D)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DECIMAL (M,D)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More Types! (keep your Caps lock on)</a:t>
            </a:r>
          </a:p>
        </p:txBody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DATE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DATETIME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TIMESTAMP</a:t>
            </a:r>
            <a:br>
              <a:rPr lang="en"/>
            </a:br>
            <a:r>
              <a:rPr lang="en"/>
              <a:t>TIME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YEAR(M)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CHAR(M)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VARCHAR(M)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BLOB OR TEXT (Binary large Objects) (TINY/MED/LONG sizes)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ENUM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General View Commands</a:t>
            </a:r>
          </a:p>
        </p:txBody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b="1" lang="en"/>
              <a:t>USE </a:t>
            </a:r>
            <a:r>
              <a:rPr lang="en"/>
              <a:t>&lt;database name&gt;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Selects database to work within</a:t>
            </a:r>
          </a:p>
          <a:p>
            <a:pPr indent="-228600" lvl="0" marL="457200" rtl="0">
              <a:spcBef>
                <a:spcPts val="0"/>
              </a:spcBef>
            </a:pPr>
            <a:r>
              <a:rPr b="1" lang="en"/>
              <a:t>SHOW </a:t>
            </a:r>
            <a:r>
              <a:rPr lang="en"/>
              <a:t>DATABASES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Lists databases available</a:t>
            </a:r>
          </a:p>
          <a:p>
            <a:pPr indent="-228600" lvl="0" marL="457200" rtl="0">
              <a:spcBef>
                <a:spcPts val="0"/>
              </a:spcBef>
            </a:pPr>
            <a:r>
              <a:rPr b="1" lang="en"/>
              <a:t>SHOW </a:t>
            </a:r>
            <a:r>
              <a:rPr lang="en"/>
              <a:t>TABLES 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Shows tables in the current database</a:t>
            </a:r>
          </a:p>
          <a:p>
            <a:pPr indent="-228600" lvl="0" marL="457200" rtl="0">
              <a:spcBef>
                <a:spcPts val="0"/>
              </a:spcBef>
            </a:pPr>
            <a:r>
              <a:rPr b="1" lang="en"/>
              <a:t>SHOW </a:t>
            </a:r>
            <a:r>
              <a:rPr lang="en"/>
              <a:t>COLUMNS FROM </a:t>
            </a:r>
            <a:r>
              <a:rPr lang="en" sz="1700"/>
              <a:t>&lt;tablename&gt;</a:t>
            </a:r>
          </a:p>
          <a:p>
            <a:pPr indent="-336550" lvl="1" marL="914400" rtl="0">
              <a:spcBef>
                <a:spcPts val="0"/>
              </a:spcBef>
              <a:buSzPct val="100000"/>
            </a:pPr>
            <a:r>
              <a:rPr lang="en" sz="1700"/>
              <a:t>Ex: SHOW COLUMNS FROM STUDENTS would probably return “Name, ID, GPA”)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Creating and Using Databases/Tables		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</a:t>
            </a:r>
          </a:p>
        </p:txBody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>
              <a:spcBef>
                <a:spcPts val="0"/>
              </a:spcBef>
            </a:pPr>
            <a:r>
              <a:rPr lang="en"/>
              <a:t>CREATE DATABASE &lt;Name&gt;;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You can check to see if it exists already by saying “IF NOT EXISTS” as well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DROP DATABASE &lt;Name&gt;;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Deletes database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USE &lt;name&gt;;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Selects database to use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CREATE TABLE &lt;Name&gt; (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&lt;Name 1&gt; &lt;Type&gt;( Options…..)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&lt;Name 2&gt;&lt;Type&gt;(Options…..)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);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DESC &lt;tablename&gt;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Creating and Using Databases/Tables Cont.</a:t>
            </a:r>
          </a:p>
        </p:txBody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ALTER TABLE&lt;name&gt;...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ADD &lt;VariableName&gt;&lt;VariableType&gt;....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AFTER&lt;element in table&gt;;</a:t>
            </a:r>
            <a:br>
              <a:rPr lang="en"/>
            </a:br>
            <a:br>
              <a:rPr lang="en"/>
            </a:b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INSERT INTO &lt;tablename&gt;...</a:t>
            </a:r>
            <a:br>
              <a:rPr lang="en"/>
            </a:br>
            <a:r>
              <a:rPr lang="en"/>
              <a:t>(&lt;VarName&gt;,&lt;VarName2&gt;,&lt;VarName3&gt;...)</a:t>
            </a:r>
            <a:br>
              <a:rPr lang="en"/>
            </a:br>
            <a:r>
              <a:rPr lang="en"/>
              <a:t>VALUES</a:t>
            </a:r>
            <a:br>
              <a:rPr lang="en"/>
            </a:br>
            <a:r>
              <a:rPr lang="en"/>
              <a:t>(&lt;Value1&gt;,&lt;Value2&gt;,&lt;Value3&gt;...);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Missing Values are </a:t>
            </a:r>
            <a:r>
              <a:rPr lang="en"/>
              <a:t>defaulted</a:t>
            </a:r>
            <a:r>
              <a:rPr lang="en"/>
              <a:t> to null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Other Useful Commands	</a:t>
            </a:r>
          </a:p>
        </p:txBody>
      </p:sp>
      <p:sp>
        <p:nvSpPr>
          <p:cNvPr id="183" name="Shape 183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SELECT &lt;What?&gt; FROM &lt;Location&gt; WHERE &lt;Conditional?&gt;;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DELETE FROM &lt;Location&gt; WHERE &lt;Conditional?&gt;;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UPDATE &lt;Location&gt; SET &lt;Field&gt; WHERE &lt;Field&gt; = “Condition”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ORDER BY &lt;Attribute&gt; Follows a select command.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SELECT * From &lt;Location&gt; WHERE &lt;Field&gt; LIKE &lt;Pattern or REGEX&gt;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SELECT COUNT(*) FROM &lt;Location&gt;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 </a:t>
            </a:r>
          </a:p>
        </p:txBody>
      </p:sp>
      <p:sp>
        <p:nvSpPr>
          <p:cNvPr id="189" name="Shape 18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 </a:t>
            </a:r>
          </a:p>
        </p:txBody>
      </p:sp>
      <p:pic>
        <p:nvPicPr>
          <p:cNvPr id="190" name="Shape 19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00175" y="1595425"/>
            <a:ext cx="6343650" cy="195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Time to talk about cats</a:t>
            </a:r>
          </a:p>
        </p:txBody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History of SQL</a:t>
            </a:r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Dr. Edgar F. Codd was an IBM researcher in 1969 who defined “relational database model” which was the foundation for creating SQL.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He coined the idea of a database having a common piece of information (a “key”) associated with data. Ex: relating your username and email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IBM worked on a database management language after this for a few years, originally called “SEQUEL” (Structured english query language, obviously changed in the future)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IBM began testing SQL in 1978, and developed commercial products (SQL/DS in 1981, DB2 in 1983)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Exercises/Cheatsheet of commands</a:t>
            </a:r>
          </a:p>
        </p:txBody>
      </p:sp>
      <p:sp>
        <p:nvSpPr>
          <p:cNvPr id="202" name="Shape 202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Write a query to print out the first and last day of the month in datetime format 3 months ago.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http://cse.unl.edu/~sscott/ShowFiles/SQL/CheatSheet/SQLCheatSheet.html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SQL For “hacking”</a:t>
            </a:r>
          </a:p>
        </p:txBody>
      </p:sp>
      <p:sp>
        <p:nvSpPr>
          <p:cNvPr id="208" name="Shape 20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Some websites that use SQL Databases for </a:t>
            </a:r>
            <a:r>
              <a:rPr lang="en"/>
              <a:t>information</a:t>
            </a:r>
            <a:r>
              <a:rPr lang="en"/>
              <a:t> storage are vulnerable if user inputs aren’t handled. Hypothetically, if a website isn’t protected, it’s vulnerable to “SQL Injection”.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Through a login screen, you could use a long string of code to either delete all the user accounts or </a:t>
            </a:r>
            <a:r>
              <a:rPr lang="en"/>
              <a:t>retrieve</a:t>
            </a:r>
            <a:r>
              <a:rPr lang="en"/>
              <a:t> their information.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600"/>
              <a:t>Relational Databases(SQL) vs Non-Relational(NoSQL)</a:t>
            </a:r>
          </a:p>
        </p:txBody>
      </p:sp>
      <p:sp>
        <p:nvSpPr>
          <p:cNvPr id="214" name="Shape 214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Relational</a:t>
            </a:r>
          </a:p>
          <a:p>
            <a:pPr indent="-228600" lvl="0" marL="457200" rtl="0">
              <a:spcBef>
                <a:spcPts val="0"/>
              </a:spcBef>
            </a:pPr>
            <a:r>
              <a:rPr b="1" lang="en"/>
              <a:t>Data collection is moving further than traditional numbers</a:t>
            </a:r>
            <a:r>
              <a:rPr lang="en"/>
              <a:t>. Data types could be tweets, videos, podcasts, etc. These can slow development immensely</a:t>
            </a:r>
          </a:p>
          <a:p>
            <a:pPr indent="-228600" lvl="0" marL="457200" rtl="0">
              <a:spcBef>
                <a:spcPts val="0"/>
              </a:spcBef>
            </a:pPr>
            <a:r>
              <a:rPr b="1" lang="en"/>
              <a:t>Scaling is difficult in a relational database.</a:t>
            </a:r>
            <a:r>
              <a:rPr lang="en"/>
              <a:t> As your dataset includes languages and becomes accessible in different countries, it can become costly.</a:t>
            </a:r>
          </a:p>
          <a:p>
            <a:pPr indent="-228600" lvl="0" marL="457200">
              <a:spcBef>
                <a:spcPts val="0"/>
              </a:spcBef>
            </a:pPr>
            <a:r>
              <a:rPr b="1" lang="en"/>
              <a:t>Handles (some) complicated querying better. </a:t>
            </a:r>
            <a:r>
              <a:rPr lang="en"/>
              <a:t>Things such as transacitons and routine analysis work reliably well inside of SQL</a:t>
            </a:r>
          </a:p>
        </p:txBody>
      </p:sp>
      <p:sp>
        <p:nvSpPr>
          <p:cNvPr id="215" name="Shape 21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Non-Relational</a:t>
            </a:r>
          </a:p>
          <a:p>
            <a:pPr indent="-228600" lvl="0" marL="457200" rtl="0">
              <a:spcBef>
                <a:spcPts val="0"/>
              </a:spcBef>
            </a:pPr>
            <a:r>
              <a:rPr b="1" lang="en"/>
              <a:t>Can incorporate any style of data and can adjust to changing data types. </a:t>
            </a:r>
          </a:p>
          <a:p>
            <a:pPr indent="-228600" lvl="0" marL="457200" rtl="0">
              <a:spcBef>
                <a:spcPts val="0"/>
              </a:spcBef>
            </a:pPr>
            <a:r>
              <a:rPr b="1" lang="en"/>
              <a:t>Can adjust to the size of the audience and span of data.</a:t>
            </a:r>
            <a:r>
              <a:rPr lang="en"/>
              <a:t> This is due to scaling being automatic with the nonrelation model</a:t>
            </a:r>
          </a:p>
          <a:p>
            <a:pPr indent="-228600" lvl="0" marL="457200" rtl="0">
              <a:spcBef>
                <a:spcPts val="0"/>
              </a:spcBef>
            </a:pPr>
            <a:r>
              <a:rPr b="1" lang="en"/>
              <a:t>Things must be done manually.</a:t>
            </a:r>
            <a:r>
              <a:rPr lang="en"/>
              <a:t> This includes joining data and doing things like operating transactions. </a:t>
            </a:r>
          </a:p>
          <a:p>
            <a:pPr indent="-228600" lvl="0" marL="457200">
              <a:spcBef>
                <a:spcPts val="0"/>
              </a:spcBef>
            </a:pPr>
            <a:r>
              <a:rPr b="1" lang="en"/>
              <a:t>Not at risk of SQL injection attacks.</a:t>
            </a:r>
            <a:r>
              <a:rPr lang="en"/>
              <a:t> This is because non-relationals are “schema-less”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How to get SQL</a:t>
            </a:r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17500" lvl="0" marL="457200" rtl="0">
              <a:spcBef>
                <a:spcPts val="0"/>
              </a:spcBef>
              <a:buSzPct val="100000"/>
            </a:pPr>
            <a:r>
              <a:rPr lang="en" sz="1400" u="sng">
                <a:solidFill>
                  <a:schemeClr val="hlink"/>
                </a:solidFill>
                <a:hlinkClick r:id="rId3"/>
              </a:rPr>
              <a:t>https://dev.mysql.com/downloads/mysql/</a:t>
            </a:r>
            <a:r>
              <a:rPr lang="en" sz="1400"/>
              <a:t>  Download MSI/DMG</a:t>
            </a:r>
          </a:p>
          <a:p>
            <a:pPr indent="-317500" lvl="0" marL="457200" rtl="0">
              <a:spcBef>
                <a:spcPts val="0"/>
              </a:spcBef>
              <a:buSzPct val="100000"/>
            </a:pPr>
            <a:r>
              <a:rPr lang="en" sz="1400"/>
              <a:t>Follow installation wizard</a:t>
            </a:r>
          </a:p>
          <a:p>
            <a:pPr indent="-317500" lvl="0" marL="457200" rtl="0">
              <a:spcBef>
                <a:spcPts val="0"/>
              </a:spcBef>
              <a:buSzPct val="100000"/>
            </a:pPr>
            <a:r>
              <a:rPr lang="en" sz="1400"/>
              <a:t>Root password is important! Save it somewhere</a:t>
            </a:r>
          </a:p>
          <a:p>
            <a:pPr indent="-317500" lvl="0" marL="457200" rtl="0">
              <a:spcBef>
                <a:spcPts val="0"/>
              </a:spcBef>
              <a:buSzPct val="100000"/>
            </a:pPr>
            <a:r>
              <a:rPr lang="en" sz="1400"/>
              <a:t>Open myworkbench </a:t>
            </a:r>
            <a:r>
              <a:rPr lang="en" sz="1400"/>
              <a:t>→ </a:t>
            </a:r>
            <a:r>
              <a:rPr lang="en" sz="1400"/>
              <a:t> Add new connection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Name &amp; Store in Keychain → Enter Root Password </a:t>
            </a:r>
            <a:r>
              <a:rPr lang="en"/>
              <a:t>→ </a:t>
            </a:r>
            <a:r>
              <a:rPr lang="en"/>
              <a:t> OK</a:t>
            </a:r>
          </a:p>
          <a:p>
            <a:pPr indent="-317500" lvl="0" marL="457200" rtl="0">
              <a:spcBef>
                <a:spcPts val="0"/>
              </a:spcBef>
              <a:buSzPct val="100000"/>
            </a:pPr>
            <a:r>
              <a:rPr lang="en" sz="1400"/>
              <a:t>Open Connection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How to get mySQL on Mac OSX</a:t>
            </a:r>
          </a:p>
        </p:txBody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17500" lvl="0" marL="457200" rtl="0">
              <a:spcBef>
                <a:spcPts val="0"/>
              </a:spcBef>
              <a:buSzPct val="100000"/>
            </a:pPr>
            <a:r>
              <a:rPr lang="en" sz="1400" u="sng">
                <a:solidFill>
                  <a:schemeClr val="accent5"/>
                </a:solidFill>
                <a:hlinkClick r:id="rId3"/>
              </a:rPr>
              <a:t>https://dev.mysql.com/doc/refman/5.6/en/osx-installation-pkg.html</a:t>
            </a:r>
            <a:r>
              <a:rPr lang="en" sz="1400"/>
              <a:t> help for Mac users</a:t>
            </a:r>
          </a:p>
          <a:p>
            <a:pPr indent="-317500" lvl="0" marL="457200" rtl="0">
              <a:spcBef>
                <a:spcPts val="0"/>
              </a:spcBef>
              <a:buSzPct val="100000"/>
            </a:pPr>
            <a:r>
              <a:rPr lang="en" sz="1400" u="sng">
                <a:solidFill>
                  <a:schemeClr val="hlink"/>
                </a:solidFill>
                <a:hlinkClick r:id="rId4"/>
              </a:rPr>
              <a:t>https://dev.mysql.com/downloads/mysql/</a:t>
            </a:r>
            <a:r>
              <a:rPr lang="en" sz="1400"/>
              <a:t> Change dropdown to Mac and download .dmg file</a:t>
            </a:r>
          </a:p>
          <a:p>
            <a:pPr indent="-317500" lvl="0" marL="457200" rtl="0">
              <a:spcBef>
                <a:spcPts val="0"/>
              </a:spcBef>
              <a:buSzPct val="100000"/>
            </a:pPr>
            <a:r>
              <a:rPr lang="en" sz="1400"/>
              <a:t>WRITE DOWN YOUR ROOT PASSWORD</a:t>
            </a:r>
          </a:p>
          <a:p>
            <a:pPr indent="-317500" lvl="0" marL="457200" rtl="0">
              <a:spcBef>
                <a:spcPts val="0"/>
              </a:spcBef>
              <a:buSzPct val="100000"/>
            </a:pPr>
            <a:r>
              <a:rPr lang="en" sz="1400"/>
              <a:t>Update path variable by typing this into terminal: “</a:t>
            </a:r>
            <a:r>
              <a:rPr i="1" lang="en" sz="1400"/>
              <a:t>export PATH=${PATH}:/usr/local/mysql/bin/</a:t>
            </a:r>
            <a:r>
              <a:rPr lang="en" sz="1400"/>
              <a:t>”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Go to SystemPreferences →  MySQL → Connect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In terminal </a:t>
            </a:r>
            <a:r>
              <a:rPr i="1" lang="en"/>
              <a:t>mysql -u root -p </a:t>
            </a:r>
            <a:r>
              <a:rPr lang="en"/>
              <a:t>(Login with root password given on installation)</a:t>
            </a:r>
          </a:p>
          <a:p>
            <a:pPr indent="-317500" lvl="0" marL="457200" rtl="0">
              <a:spcBef>
                <a:spcPts val="0"/>
              </a:spcBef>
              <a:buSzPct val="100000"/>
            </a:pPr>
            <a:r>
              <a:rPr lang="en" sz="1400"/>
              <a:t>To change your root password (after doing the above </a:t>
            </a:r>
            <a:r>
              <a:rPr i="1" lang="en" sz="1400"/>
              <a:t>mysql -u root -p </a:t>
            </a:r>
            <a:r>
              <a:rPr lang="en" sz="1400"/>
              <a:t>command) type the following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ALTER USER ‘root’@’localhost’</a:t>
            </a:r>
          </a:p>
          <a:p>
            <a:pPr indent="-228600" lvl="2" marL="1371600" rtl="0">
              <a:spcBef>
                <a:spcPts val="0"/>
              </a:spcBef>
            </a:pPr>
            <a:r>
              <a:rPr lang="en"/>
              <a:t>IDENTIFIED BY ‘newpassword’;</a:t>
            </a:r>
          </a:p>
          <a:p>
            <a:pPr indent="-228600" lvl="3" marL="1828800" rtl="0">
              <a:spcBef>
                <a:spcPts val="0"/>
              </a:spcBef>
            </a:pPr>
            <a:r>
              <a:rPr lang="en"/>
              <a:t>‘newpassword’ will now be your new password.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Terminology</a:t>
            </a:r>
          </a:p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Server- Where all the databases are held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Database- collection of tables on a server (think of this like a folder)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Table- 2D collection of data in columns and rows (think like a spreadsheet)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Example: Inside the database Weather you would find the table ‘East Coast’ which could have the columns for ‘city’, ‘state’, ‘hightemp’, ‘lowtemp’, etc.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Query- to request information from the database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Primary Key- Unique for table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Foreign Key- Connects two tables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Uses</a:t>
            </a:r>
          </a:p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SQL can create databases and tables on a server and communicate with said server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Most widely implemented database language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Literally anything a spreadsheet can do and more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SQL Skills are SUPER desirable!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Backend Developer, Database admin, data analyst, and data scientists are all SQL heavy jobs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50,705 jobs were advertised in 2015 that required SQL knowledge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