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y="5143500" cx="9144000"/>
  <p:notesSz cx="6858000" cy="9144000"/>
  <p:embeddedFontLst>
    <p:embeddedFont>
      <p:font typeface="Roboto"/>
      <p:regular r:id="rId20"/>
      <p:bold r:id="rId21"/>
      <p:italic r:id="rId22"/>
      <p:boldItalic r:id="rId23"/>
    </p:embeddedFont>
    <p:embeddedFont>
      <p:font typeface="Merriweather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regular.fntdata"/><Relationship Id="rId22" Type="http://schemas.openxmlformats.org/officeDocument/2006/relationships/font" Target="fonts/Roboto-italic.fntdata"/><Relationship Id="rId21" Type="http://schemas.openxmlformats.org/officeDocument/2006/relationships/font" Target="fonts/Roboto-bold.fntdata"/><Relationship Id="rId24" Type="http://schemas.openxmlformats.org/officeDocument/2006/relationships/font" Target="fonts/Merriweather-regular.fntdata"/><Relationship Id="rId23" Type="http://schemas.openxmlformats.org/officeDocument/2006/relationships/font" Target="fonts/Roboto-boldItalic.fntdata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font" Target="fonts/Merriweather-italic.fntdata"/><Relationship Id="rId25" Type="http://schemas.openxmlformats.org/officeDocument/2006/relationships/font" Target="fonts/Merriweather-bold.fntdata"/><Relationship Id="rId27" Type="http://schemas.openxmlformats.org/officeDocument/2006/relationships/font" Target="fonts/Merriweather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Shape 12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7" name="Shape 13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3" name="Shape 16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latin typeface="Roboto"/>
                <a:ea typeface="Roboto"/>
                <a:cs typeface="Roboto"/>
                <a:sym typeface="Roboto"/>
              </a:rPr>
              <a:t>Other applications include: robotics (motion planning and visibility problems), geographic information systems (GIS) (geometrical location and search, route planning), integrated circuit design (IC geometry design and verification), computer-aided engineering (CAE) (mesh generation), and computer vision (3D reconstruction).</a:t>
            </a:r>
            <a:endParaRPr sz="1800">
              <a:solidFill>
                <a:srgbClr val="22222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Shape 8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hape 9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Shape 9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-125" y="0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Shape 11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Shape 5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>
            <a:off x="0" y="48099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Shape 16"/>
          <p:cNvSpPr/>
          <p:nvPr/>
        </p:nvSpPr>
        <p:spPr>
          <a:xfrm>
            <a:off x="0" y="0"/>
            <a:ext cx="9144250" cy="4398100"/>
          </a:xfrm>
          <a:custGeom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Shape 17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/>
          <p:nvPr/>
        </p:nvSpPr>
        <p:spPr>
          <a:xfrm>
            <a:off x="0" y="44125"/>
            <a:ext cx="4313625" cy="4399375"/>
          </a:xfrm>
          <a:custGeom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Shape 22"/>
          <p:cNvSpPr/>
          <p:nvPr/>
        </p:nvSpPr>
        <p:spPr>
          <a:xfrm>
            <a:off x="-125" y="0"/>
            <a:ext cx="4316900" cy="4395600"/>
          </a:xfrm>
          <a:custGeom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Shape 2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Shape 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Shape 29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Shape 39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Shape 46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Shape 47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Shape 48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Shape 5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6.png"/><Relationship Id="rId6" Type="http://schemas.openxmlformats.org/officeDocument/2006/relationships/image" Target="../media/image11.png"/><Relationship Id="rId7" Type="http://schemas.openxmlformats.org/officeDocument/2006/relationships/image" Target="../media/image17.png"/><Relationship Id="rId8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8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hyperlink" Target="https://www.iitk.ac.in/tkic/workshop/FEM/ppt/Basics%20of%20Mesh%20Generation_SF%20Anwer.pdf" TargetMode="External"/><Relationship Id="rId4" Type="http://schemas.openxmlformats.org/officeDocument/2006/relationships/hyperlink" Target="https://en.wikipedia.org/wiki/Bowyer%E2%80%93Watson_algorithm" TargetMode="External"/><Relationship Id="rId10" Type="http://schemas.openxmlformats.org/officeDocument/2006/relationships/hyperlink" Target="https://en.wikipedia.org/wiki/Polygon_triangulation" TargetMode="External"/><Relationship Id="rId9" Type="http://schemas.openxmlformats.org/officeDocument/2006/relationships/hyperlink" Target="https://en.wikipedia.org/wiki/Euclidean_shortest_path" TargetMode="External"/><Relationship Id="rId5" Type="http://schemas.openxmlformats.org/officeDocument/2006/relationships/hyperlink" Target="https://en.wikipedia.org/wiki/Delaunay_triangulation" TargetMode="External"/><Relationship Id="rId6" Type="http://schemas.openxmlformats.org/officeDocument/2006/relationships/hyperlink" Target="https://en.wikipedia.org/wiki/Closest_pair_of_points_problem" TargetMode="External"/><Relationship Id="rId7" Type="http://schemas.openxmlformats.org/officeDocument/2006/relationships/hyperlink" Target="https://people.eecs.berkeley.edu/~jrs/meshpapers/BernPlassmann.pdf" TargetMode="External"/><Relationship Id="rId8" Type="http://schemas.openxmlformats.org/officeDocument/2006/relationships/hyperlink" Target="http://www.iue.tuwien.ac.at/phd/fleischmann/node44.html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Relationship Id="rId4" Type="http://schemas.openxmlformats.org/officeDocument/2006/relationships/image" Target="../media/image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Relationship Id="rId4" Type="http://schemas.openxmlformats.org/officeDocument/2006/relationships/image" Target="../media/image1.png"/><Relationship Id="rId5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Combinatorial Computational Geometry and Mesh Generation</a:t>
            </a:r>
            <a:endParaRPr/>
          </a:p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Steven Proctor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Weston King-Leatham</a:t>
            </a:r>
            <a:endParaRPr/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Tyler Jones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Flip Example</a:t>
            </a:r>
            <a:endParaRPr/>
          </a:p>
        </p:txBody>
      </p:sp>
      <p:sp>
        <p:nvSpPr>
          <p:cNvPr id="130" name="Shape 130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1" name="Shape 1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875" y="1120050"/>
            <a:ext cx="3860024" cy="386002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Shape 132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Start with any triangulation.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Examine each pair of triangles which share an edge.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If a point is is within the bounds of the circumcircle: “Flip” them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pic>
        <p:nvPicPr>
          <p:cNvPr id="133" name="Shape 1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0075" y="2978925"/>
            <a:ext cx="1524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4" name="Shape 13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37250" y="2978925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Bowyer–Watson </a:t>
            </a:r>
            <a:r>
              <a:rPr lang="en"/>
              <a:t>Algorithm </a:t>
            </a:r>
            <a:endParaRPr/>
          </a:p>
        </p:txBody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39700" marR="13970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function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BowyerWatson (pointList)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pointList is a set of coordinates defining the points to be triangulated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triangulation </a:t>
            </a:r>
            <a:r>
              <a:rPr lang="en" sz="800">
                <a:highlight>
                  <a:srgbClr val="F8F9FA"/>
                </a:highlight>
              </a:rPr>
              <a:t>:=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empty triangle mesh data structure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add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super</a:t>
            </a:r>
            <a:r>
              <a:rPr lang="en" sz="800">
                <a:highlight>
                  <a:srgbClr val="F8F9FA"/>
                </a:highlight>
              </a:rPr>
              <a:t>-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triangle to triangulation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must be large enough to completely contain all the points in pointList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point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pointList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add all the points one at a time to the triangulation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badTriangles </a:t>
            </a:r>
            <a:r>
              <a:rPr lang="en" sz="800">
                <a:highlight>
                  <a:srgbClr val="F8F9FA"/>
                </a:highlight>
              </a:rPr>
              <a:t>:=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empty set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triangle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triangulation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first find all the triangles that are no longer valid due to the insertion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if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point is inside circumcircle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of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triangle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   add triangle to badTriangles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polygon </a:t>
            </a:r>
            <a:r>
              <a:rPr lang="en" sz="800">
                <a:highlight>
                  <a:srgbClr val="F8F9FA"/>
                </a:highlight>
              </a:rPr>
              <a:t>:=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empty set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triangle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badTriangles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find the boundary of the polygonal hole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edge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if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edge is not shared by any other triangles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badTriangles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      add edge to polygon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triangle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badTriangles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remove them from the data structure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remove triangle from triangulation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edge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polygon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do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re-triangulate the polygonal hole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newTri </a:t>
            </a:r>
            <a:r>
              <a:rPr lang="en" sz="800">
                <a:highlight>
                  <a:srgbClr val="F8F9FA"/>
                </a:highlight>
              </a:rPr>
              <a:t>:=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form a triangle from edge to point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add newTri to triangulation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for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each triangle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triangulation </a:t>
            </a:r>
            <a:r>
              <a:rPr i="1" lang="en" sz="800">
                <a:solidFill>
                  <a:srgbClr val="408080"/>
                </a:solidFill>
                <a:highlight>
                  <a:srgbClr val="F8F9FA"/>
                </a:highlight>
              </a:rPr>
              <a:t>// done inserting points, now clean up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if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triangle contains a vertex from original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super</a:t>
            </a:r>
            <a:r>
              <a:rPr lang="en" sz="800">
                <a:highlight>
                  <a:srgbClr val="F8F9FA"/>
                </a:highlight>
              </a:rPr>
              <a:t>-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triangle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      remove triangle from triangulation</a:t>
            </a:r>
            <a:b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</a:b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     </a:t>
            </a:r>
            <a:r>
              <a:rPr b="1" lang="en" sz="800">
                <a:solidFill>
                  <a:srgbClr val="008000"/>
                </a:solidFill>
                <a:highlight>
                  <a:srgbClr val="F8F9FA"/>
                </a:highlight>
              </a:rPr>
              <a:t>return</a:t>
            </a:r>
            <a:r>
              <a:rPr lang="en" sz="800">
                <a:solidFill>
                  <a:srgbClr val="000000"/>
                </a:solidFill>
                <a:highlight>
                  <a:srgbClr val="F8F9FA"/>
                </a:highlight>
              </a:rPr>
              <a:t> triangulation</a:t>
            </a:r>
            <a:endParaRPr sz="800">
              <a:solidFill>
                <a:srgbClr val="000000"/>
              </a:solidFill>
              <a:highlight>
                <a:srgbClr val="F8F9FA"/>
              </a:highlight>
            </a:endParaRPr>
          </a:p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1" name="Shape 1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3600" y="1472450"/>
            <a:ext cx="1387725" cy="10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Shape 1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87425" y="1472450"/>
            <a:ext cx="1387725" cy="1040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Shape 14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3600" y="2721013"/>
            <a:ext cx="1387725" cy="1040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87425" y="2721013"/>
            <a:ext cx="1387725" cy="10407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Shape 14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53598" y="3969575"/>
            <a:ext cx="1387733" cy="104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Shape 14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095499" y="3969575"/>
            <a:ext cx="1387725" cy="104079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Bowyer-Watson Ex.</a:t>
            </a:r>
            <a:endParaRPr/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x="4575550" y="500925"/>
            <a:ext cx="43116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Create super triangle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For each point p: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Add p to graph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Remove edges shared by triangles whose circumscribing circles contain p</a:t>
            </a:r>
            <a:endParaRPr sz="1800">
              <a:solidFill>
                <a:srgbClr val="000000"/>
              </a:solidFill>
            </a:endParaRPr>
          </a:p>
          <a:p>
            <a:pPr indent="-3429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lphaLcPeriod"/>
            </a:pPr>
            <a:r>
              <a:rPr lang="en" sz="1800">
                <a:solidFill>
                  <a:srgbClr val="000000"/>
                </a:solidFill>
              </a:rPr>
              <a:t>Connect p to each vertex of its containing polygon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 sz="1800">
                <a:solidFill>
                  <a:srgbClr val="000000"/>
                </a:solidFill>
              </a:rPr>
              <a:t>Remove extreme edges in the super triangle</a:t>
            </a:r>
            <a:endParaRPr sz="1800">
              <a:solidFill>
                <a:srgbClr val="000000"/>
              </a:solidFill>
            </a:endParaRPr>
          </a:p>
        </p:txBody>
      </p:sp>
      <p:pic>
        <p:nvPicPr>
          <p:cNvPr id="153" name="Shape 1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9875" y="1120050"/>
            <a:ext cx="3860024" cy="38600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Delaunay Triangularization Performance</a:t>
            </a:r>
            <a:endParaRPr/>
          </a:p>
        </p:txBody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FLIP: O(n</a:t>
            </a:r>
            <a:r>
              <a:rPr baseline="30000" lang="en" sz="1800">
                <a:solidFill>
                  <a:srgbClr val="000000"/>
                </a:solidFill>
              </a:rPr>
              <a:t>2</a:t>
            </a:r>
            <a:r>
              <a:rPr lang="en" sz="1800">
                <a:solidFill>
                  <a:srgbClr val="000000"/>
                </a:solidFill>
              </a:rPr>
              <a:t>)</a:t>
            </a:r>
            <a:endParaRPr sz="1800"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Bowyer-Watson: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Average case, O(n log(n)). 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 sz="1800">
                <a:solidFill>
                  <a:srgbClr val="000000"/>
                </a:solidFill>
              </a:rPr>
              <a:t>Worst case, O(n</a:t>
            </a:r>
            <a:r>
              <a:rPr baseline="30000" lang="en" sz="1800">
                <a:solidFill>
                  <a:srgbClr val="000000"/>
                </a:solidFill>
              </a:rPr>
              <a:t>2</a:t>
            </a:r>
            <a:r>
              <a:rPr lang="en" sz="1800">
                <a:solidFill>
                  <a:srgbClr val="000000"/>
                </a:solidFill>
              </a:rPr>
              <a:t>).</a:t>
            </a:r>
            <a:endParaRPr sz="1800">
              <a:solidFill>
                <a:srgbClr val="000000"/>
              </a:solidFill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  <p:pic>
        <p:nvPicPr>
          <p:cNvPr descr="Image result for delaunay triangulation" id="160" name="Shape 1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675" y="2222800"/>
            <a:ext cx="2775475" cy="2775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  <p:sp>
        <p:nvSpPr>
          <p:cNvPr id="166" name="Shape 16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7" name="Shape 1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44675" y="433124"/>
            <a:ext cx="4166401" cy="41664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4644675" y="52245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3"/>
              </a:rPr>
              <a:t>https://www.iitk.ac.in/tkic/workshop/FEM/ppt/Basics%20of%20Mesh%20Generation_SF%20Anwer.pdf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4"/>
              </a:rPr>
              <a:t>https://en.wikipedia.org/wiki/Bowyer%E2%80%93Watson_algorithm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5"/>
              </a:rPr>
              <a:t>https://en.wikipedia.org/wiki/Delaunay_triangulation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accent5"/>
                </a:solidFill>
                <a:hlinkClick r:id="rId6"/>
              </a:rPr>
              <a:t>https://en.wikipedia.org/wiki/Closest_pair_of_points_problem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7"/>
              </a:rPr>
              <a:t>https://people.eecs.berkeley.edu/~jrs/meshpapers/BernPlassmann.pdf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8"/>
              </a:rPr>
              <a:t>http://www.iue.tuwien.ac.at/phd/fleischmann/node44.html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9"/>
              </a:rPr>
              <a:t>https://en.wikipedia.org/wiki/Euclidean_shortest_path</a:t>
            </a:r>
            <a:br>
              <a:rPr lang="en" sz="1200"/>
            </a:br>
            <a:endParaRPr sz="1200"/>
          </a:p>
          <a:p>
            <a:pPr indent="-3048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</a:pPr>
            <a:r>
              <a:rPr lang="en" sz="1200" u="sng">
                <a:solidFill>
                  <a:schemeClr val="hlink"/>
                </a:solidFill>
                <a:hlinkClick r:id="rId10"/>
              </a:rPr>
              <a:t>https://en.wikipedia.org/wiki/Polygon_triangulation</a:t>
            </a:r>
            <a:endParaRPr sz="1200"/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Combinatorial computational geometry</a:t>
            </a:r>
            <a:endParaRPr/>
          </a:p>
        </p:txBody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rgbClr val="000000"/>
                </a:solidFill>
              </a:rPr>
              <a:t>Combinatorial computational geometry deals with </a:t>
            </a:r>
            <a:r>
              <a:rPr b="1" lang="en" sz="1800">
                <a:solidFill>
                  <a:srgbClr val="000000"/>
                </a:solidFill>
              </a:rPr>
              <a:t>geometric objects as discrete entities</a:t>
            </a:r>
            <a:r>
              <a:rPr lang="en" sz="1800">
                <a:solidFill>
                  <a:srgbClr val="000000"/>
                </a:solidFill>
              </a:rPr>
              <a:t>. </a:t>
            </a:r>
            <a:endParaRPr sz="1800">
              <a:solidFill>
                <a:srgbClr val="000000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0" lvl="0" marL="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Combinatorial computational geometry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239463" y="2321363"/>
            <a:ext cx="3826824" cy="1864549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Shape 77"/>
          <p:cNvSpPr txBox="1"/>
          <p:nvPr>
            <p:ph type="title"/>
          </p:nvPr>
        </p:nvSpPr>
        <p:spPr>
          <a:xfrm>
            <a:off x="299625" y="522450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Uses and Applications</a:t>
            </a:r>
            <a:endParaRPr/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4670125" y="522450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</a:rPr>
              <a:t>Most commonly used in: computer graphics and computer-aided design, mathematical visualization and manufacturing.</a:t>
            </a:r>
            <a:endParaRPr sz="1800">
              <a:solidFill>
                <a:srgbClr val="222222"/>
              </a:solidFill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</a:endParaRPr>
          </a:p>
          <a:p>
            <a:pPr indent="0" lvl="0" marL="0" rtl="0">
              <a:spcBef>
                <a:spcPts val="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</a:rPr>
              <a:t>Other applications include: robotics, geographic information systems (GIS), integrated circuit design, computer-aided engineering (CAE), and computer vision.</a:t>
            </a:r>
            <a:endParaRPr sz="1800">
              <a:solidFill>
                <a:srgbClr val="222222"/>
              </a:solidFill>
            </a:endParaRPr>
          </a:p>
          <a:p>
            <a:pPr indent="0" lvl="0" marL="0">
              <a:spcBef>
                <a:spcPts val="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Closest Pair of Points Problem</a:t>
            </a:r>
            <a:endParaRPr/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Given </a:t>
            </a:r>
            <a:r>
              <a:rPr i="1" lang="en" sz="1800">
                <a:solidFill>
                  <a:srgbClr val="222222"/>
                </a:solidFill>
                <a:highlight>
                  <a:srgbClr val="FFFFFF"/>
                </a:highlight>
              </a:rPr>
              <a:t>n</a:t>
            </a: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 points in metric space, find a pair of points with the smallest distance between them</a:t>
            </a: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.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Brute force: O(n^2)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Best definite solution: O(n log(n))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222222"/>
                </a:solidFill>
                <a:highlight>
                  <a:srgbClr val="FFFFFF"/>
                </a:highlight>
              </a:rPr>
              <a:t>Best average random solution: O(n)</a:t>
            </a:r>
            <a:endParaRPr sz="1800">
              <a:solidFill>
                <a:srgbClr val="222222"/>
              </a:solidFill>
              <a:highlight>
                <a:srgbClr val="FFFFFF"/>
              </a:highlight>
            </a:endParaRPr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-69275" y="1243775"/>
            <a:ext cx="4420475" cy="4420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Given a set of </a:t>
            </a:r>
            <a:r>
              <a:rPr lang="en" sz="1800">
                <a:solidFill>
                  <a:srgbClr val="000000"/>
                </a:solidFill>
              </a:rPr>
              <a:t>polyhedral obstacles</a:t>
            </a:r>
            <a:r>
              <a:rPr lang="en" sz="1800">
                <a:solidFill>
                  <a:srgbClr val="000000"/>
                </a:solidFill>
              </a:rPr>
              <a:t> in </a:t>
            </a:r>
            <a:r>
              <a:rPr lang="en" sz="1800">
                <a:solidFill>
                  <a:srgbClr val="000000"/>
                </a:solidFill>
              </a:rPr>
              <a:t>Euclidean</a:t>
            </a:r>
            <a:r>
              <a:rPr lang="en" sz="1800">
                <a:solidFill>
                  <a:srgbClr val="000000"/>
                </a:solidFill>
              </a:rPr>
              <a:t> Space</a:t>
            </a:r>
            <a:r>
              <a:rPr lang="en" sz="1800">
                <a:solidFill>
                  <a:srgbClr val="000000"/>
                </a:solidFill>
              </a:rPr>
              <a:t>, and two points, find </a:t>
            </a:r>
            <a:r>
              <a:rPr lang="en" sz="1800">
                <a:solidFill>
                  <a:srgbClr val="000000"/>
                </a:solidFill>
              </a:rPr>
              <a:t>the shortest path between those points that does not interact with any of the obstacles.</a:t>
            </a:r>
            <a:endParaRPr sz="1800"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Two dimensions: O(n</a:t>
            </a:r>
            <a:r>
              <a:rPr baseline="30000" lang="en" sz="1800">
                <a:solidFill>
                  <a:srgbClr val="000000"/>
                </a:solidFill>
              </a:rPr>
              <a:t>2</a:t>
            </a:r>
            <a:r>
              <a:rPr lang="en" sz="1800">
                <a:solidFill>
                  <a:srgbClr val="000000"/>
                </a:solidFill>
              </a:rPr>
              <a:t>)</a:t>
            </a:r>
            <a:endParaRPr baseline="30000" sz="1800"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Higher </a:t>
            </a:r>
            <a:r>
              <a:rPr lang="en" sz="1800">
                <a:solidFill>
                  <a:srgbClr val="000000"/>
                </a:solidFill>
              </a:rPr>
              <a:t>dimensions:</a:t>
            </a:r>
            <a:r>
              <a:rPr lang="en" sz="1800">
                <a:solidFill>
                  <a:srgbClr val="000000"/>
                </a:solidFill>
              </a:rPr>
              <a:t> NP Hard, can find approximate in polytime by Dijkstra’s on sampled points of edges.</a:t>
            </a:r>
            <a:endParaRPr sz="1800">
              <a:solidFill>
                <a:srgbClr val="000000"/>
              </a:solidFill>
            </a:endParaRPr>
          </a:p>
        </p:txBody>
      </p:sp>
      <p:sp>
        <p:nvSpPr>
          <p:cNvPr id="91" name="Shape 91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Euclidean</a:t>
            </a:r>
            <a:r>
              <a:rPr lang="en"/>
              <a:t> Shortest Path</a:t>
            </a:r>
            <a:endParaRPr/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9900" y="2757098"/>
            <a:ext cx="3706500" cy="16510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Polygon Triangularization</a:t>
            </a:r>
            <a:endParaRPr/>
          </a:p>
        </p:txBody>
      </p:sp>
      <p:pic>
        <p:nvPicPr>
          <p:cNvPr id="98" name="Shape 9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5575" y="1790275"/>
            <a:ext cx="2794000" cy="1943100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Shape 99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Reduce complex shapes to triangles</a:t>
            </a:r>
            <a:endParaRPr sz="1800"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Works well with straight sides; can only approximate curves</a:t>
            </a:r>
            <a:endParaRPr sz="1800">
              <a:solidFill>
                <a:srgbClr val="000000"/>
              </a:solidFill>
            </a:endParaRPr>
          </a:p>
        </p:txBody>
      </p:sp>
      <p:pic>
        <p:nvPicPr>
          <p:cNvPr descr="Image result for polygon triangularization sphere" id="100" name="Shape 10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7702" y="2317200"/>
            <a:ext cx="2597700" cy="259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Mesh Generation: Background</a:t>
            </a:r>
            <a:endParaRPr baseline="30000"/>
          </a:p>
        </p:txBody>
      </p:sp>
      <p:sp>
        <p:nvSpPr>
          <p:cNvPr id="106" name="Shape 10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Also known as Grid Generation.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Commonly used in computer graphics.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Approximates complex geometries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rgbClr val="FFFFFF"/>
              </a:highlight>
            </a:endParaRPr>
          </a:p>
        </p:txBody>
      </p:sp>
      <p:pic>
        <p:nvPicPr>
          <p:cNvPr descr="Image result for mesh generation" id="107" name="Shape 10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39550" y="3469350"/>
            <a:ext cx="4804450" cy="16741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mage result for mesh generation" id="108" name="Shape 10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448250"/>
            <a:ext cx="5738776" cy="448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</a:t>
            </a:r>
            <a:r>
              <a:rPr lang="en"/>
              <a:t>esh Gene</a:t>
            </a:r>
            <a:r>
              <a:rPr lang="en"/>
              <a:t>ration: </a:t>
            </a:r>
            <a:r>
              <a:rPr lang="en"/>
              <a:t>Delaunay Triangulation</a:t>
            </a:r>
            <a:endParaRPr b="1" sz="2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</a:rPr>
              <a:t>Given a set of points p</a:t>
            </a: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 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Draw triangles between points such that-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A complete polygon is formed out of triangles.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No point is within the bounds of the circumcircle of any created triangle.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pic>
        <p:nvPicPr>
          <p:cNvPr descr="Image result for Delaunay Triangulation" id="115" name="Shape 1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10800000">
            <a:off x="674825" y="1956550"/>
            <a:ext cx="3186950" cy="3186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Flip Algorithm</a:t>
            </a:r>
            <a:endParaRPr/>
          </a:p>
        </p:txBody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Start with any triangulation.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Examine each pair of triangles which share an edge.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800">
                <a:solidFill>
                  <a:srgbClr val="000000"/>
                </a:solidFill>
                <a:highlight>
                  <a:schemeClr val="lt1"/>
                </a:highlight>
              </a:rPr>
              <a:t>If a point is is within the bounds of the circumcircle: “Flip” them</a:t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  <a:p>
            <a:pPr indent="0" lvl="0" marL="0" rt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800">
              <a:solidFill>
                <a:srgbClr val="000000"/>
              </a:solidFill>
              <a:highlight>
                <a:schemeClr val="lt1"/>
              </a:highlight>
            </a:endParaRPr>
          </a:p>
        </p:txBody>
      </p:sp>
      <p:pic>
        <p:nvPicPr>
          <p:cNvPr id="122" name="Shape 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37250" y="2978925"/>
            <a:ext cx="1524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3" name="Shape 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60075" y="2978925"/>
            <a:ext cx="15240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Shape 1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575" y="1432100"/>
            <a:ext cx="4114800" cy="2743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