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y="5143500" cx="9144000"/>
  <p:notesSz cx="6858000" cy="9144000"/>
  <p:embeddedFontLst>
    <p:embeddedFont>
      <p:font typeface="Roboto"/>
      <p:regular r:id="rId16"/>
      <p:bold r:id="rId17"/>
      <p:italic r:id="rId18"/>
      <p:boldItalic r:id="rId19"/>
    </p:embeddedFont>
    <p:embeddedFont>
      <p:font typeface="Montserrat"/>
      <p:regular r:id="rId20"/>
      <p:bold r:id="rId21"/>
      <p:italic r:id="rId22"/>
      <p:boldItalic r:id="rId23"/>
    </p:embeddedFont>
    <p:embeddedFont>
      <p:font typeface="Lato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regular.fntdata"/><Relationship Id="rId22" Type="http://schemas.openxmlformats.org/officeDocument/2006/relationships/font" Target="fonts/Montserrat-italic.fntdata"/><Relationship Id="rId21" Type="http://schemas.openxmlformats.org/officeDocument/2006/relationships/font" Target="fonts/Montserrat-bold.fntdata"/><Relationship Id="rId24" Type="http://schemas.openxmlformats.org/officeDocument/2006/relationships/font" Target="fonts/Lato-regular.fntdata"/><Relationship Id="rId23" Type="http://schemas.openxmlformats.org/officeDocument/2006/relationships/font" Target="fonts/Montserrat-boldItalic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Lato-italic.fntdata"/><Relationship Id="rId25" Type="http://schemas.openxmlformats.org/officeDocument/2006/relationships/font" Target="fonts/Lato-bold.fntdata"/><Relationship Id="rId27" Type="http://schemas.openxmlformats.org/officeDocument/2006/relationships/font" Target="fonts/La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19" Type="http://schemas.openxmlformats.org/officeDocument/2006/relationships/font" Target="fonts/Roboto-boldItalic.fntdata"/><Relationship Id="rId18" Type="http://schemas.openxmlformats.org/officeDocument/2006/relationships/font" Target="fonts/Roboto-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Shape 18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Shape 19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Shape 15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Shape 1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Shape 1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Shape 1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https://www.cs.bgu.ac.il/~elkinm/BarenboimElkin-monograph.pdf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Shape 17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https://www.cs.bgu.ac.il/~elkinm/BarenboimElkin-monograph.pdf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Shape 18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https://www.cs.bgu.ac.il/~elkinm/BarenboimElkin-monograph.pdf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Shape 11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Shape 1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Shape 13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Shape 14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Shape 15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Shape 16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Shape 17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Shape 106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Shape 107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Shape 108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Shape 109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Shape 110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Shape 1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Shape 112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Shape 11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Shape 114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Shape 115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Shape 116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Shape 117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Shape 118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Shape 119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Shape 120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Shape 12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Shape 122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Shape 12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Shape 124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Shape 125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Shape 1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Shape 20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Shape 2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Shape 22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Shape 2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Shape 24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Shape 25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Shape 26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Shape 27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Shape 28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Shape 29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Shape 30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Shape 3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Shape 32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Shape 3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Shape 34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Shape 35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Shape 36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Shape 37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Shape 38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Shape 39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Shape 4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Shape 4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Shape 4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Shape 4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Shape 4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Shape 50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Shape 51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Shape 5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Shape 54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Shape 5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Shape 58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Shape 5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Shape 6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Shape 6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Shape 63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Shape 6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Shape 6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Shape 66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Shape 6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Shape 70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Shape 71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Shape 72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Shape 73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Shape 74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Shape 75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Shape 76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Shape 77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Shape 7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Shape 80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Shape 81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Shape 82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Shape 83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Shape 84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Shape 86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Shape 87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Shape 8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Shape 89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Shape 9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Shape 92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Shape 93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Shape 9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Shape 95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Shape 96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Shape 97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Shape 9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Shape 10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Shape 101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Shape 102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Shape 103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Shape 10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Cole-Vishkin Algorithm</a:t>
            </a:r>
            <a:endParaRPr/>
          </a:p>
        </p:txBody>
      </p:sp>
      <p:sp>
        <p:nvSpPr>
          <p:cNvPr id="135" name="Shape 135"/>
          <p:cNvSpPr txBox="1"/>
          <p:nvPr>
            <p:ph idx="1" type="subTitle"/>
          </p:nvPr>
        </p:nvSpPr>
        <p:spPr>
          <a:xfrm>
            <a:off x="344250" y="3550650"/>
            <a:ext cx="5829900" cy="139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Keegan Barefoot, Kevin Dayton, Micah Rubin, Michael von der Lippe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Shape 19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Idea behind the Algorithm</a:t>
            </a:r>
            <a:endParaRPr/>
          </a:p>
        </p:txBody>
      </p:sp>
      <p:sp>
        <p:nvSpPr>
          <p:cNvPr id="193" name="Shape 19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Since each node is provided a state that is initially valid, the algorithm must be able to compute the next series of colors and remain in that valid state.</a:t>
            </a:r>
            <a:endParaRPr/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By using the little-endian least significant bits it </a:t>
            </a:r>
            <a:r>
              <a:rPr lang="en"/>
              <a:t>guarantees</a:t>
            </a:r>
            <a:r>
              <a:rPr lang="en"/>
              <a:t> that the state of the colors is always  valid.</a:t>
            </a:r>
            <a:endParaRPr/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Once down to 6-bit the algorithm becomes obvious. Using the waterfall technique that slowly shifts </a:t>
            </a:r>
            <a:r>
              <a:rPr lang="en"/>
              <a:t>unnecessary</a:t>
            </a:r>
            <a:r>
              <a:rPr lang="en"/>
              <a:t> colors out of the tree.</a:t>
            </a:r>
            <a:endParaRPr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Bibliography</a:t>
            </a:r>
            <a:endParaRPr/>
          </a:p>
        </p:txBody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Cole, R., &amp; Vishkin, U. (1986). Deterministic coin tossing with applications to optimal parallel list ranking. Information and Control, 70(1), 32–53. doi:10.1016/s0019-9958(86)80023-7</a:t>
            </a:r>
            <a:endParaRPr/>
          </a:p>
          <a:p>
            <a:pPr indent="-311150" lvl="0" marL="457200" rtl="0">
              <a:spcBef>
                <a:spcPts val="160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Lenzen, C. (2014). Lecture 1. http://resources.mpi-inf.mpg.de/departments/d1/teaching/ws14/ToDS/script/coloring.pdf. Accessed 16 April 2018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/>
          <p:nvPr>
            <p:ph type="title"/>
          </p:nvPr>
        </p:nvSpPr>
        <p:spPr>
          <a:xfrm>
            <a:off x="1297500" y="393750"/>
            <a:ext cx="3149100" cy="72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Uzi “Flake” Vishkin</a:t>
            </a:r>
            <a:endParaRPr/>
          </a:p>
        </p:txBody>
      </p:sp>
      <p:sp>
        <p:nvSpPr>
          <p:cNvPr id="141" name="Shape 141"/>
          <p:cNvSpPr txBox="1"/>
          <p:nvPr>
            <p:ph idx="1" type="body"/>
          </p:nvPr>
        </p:nvSpPr>
        <p:spPr>
          <a:xfrm>
            <a:off x="1297500" y="923875"/>
            <a:ext cx="31491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Education: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MS in Mathematics from Hebrew </a:t>
            </a:r>
            <a:r>
              <a:rPr lang="en"/>
              <a:t>University</a:t>
            </a:r>
            <a:r>
              <a:rPr lang="en"/>
              <a:t> Jerusalem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PhD in Computer Science from the Tecnion--Israel Institute of Technology in Haifa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Achievements: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PRAM-On-Chip effort which propelled development in Parallel computing.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Taught at NYU and UMD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Research with IBM on Watson program.</a:t>
            </a:r>
            <a:endParaRPr/>
          </a:p>
        </p:txBody>
      </p:sp>
      <p:sp>
        <p:nvSpPr>
          <p:cNvPr id="142" name="Shape 142"/>
          <p:cNvSpPr txBox="1"/>
          <p:nvPr>
            <p:ph type="title"/>
          </p:nvPr>
        </p:nvSpPr>
        <p:spPr>
          <a:xfrm>
            <a:off x="5019100" y="393750"/>
            <a:ext cx="31491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Richard Cole</a:t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00550" y="3575325"/>
            <a:ext cx="1143000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71325" y="3575325"/>
            <a:ext cx="1244641" cy="1428750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 txBox="1"/>
          <p:nvPr>
            <p:ph idx="1" type="body"/>
          </p:nvPr>
        </p:nvSpPr>
        <p:spPr>
          <a:xfrm>
            <a:off x="5019100" y="923875"/>
            <a:ext cx="31491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Education: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BA in Mathematics from Oxford University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PhD in Computer Science from Cornell University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Achievements: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Economic Algorithm Research used in Marketing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Silver Professor at NYU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Cited in just about every document dealing with Computer </a:t>
            </a:r>
            <a:r>
              <a:rPr lang="en"/>
              <a:t>Science</a:t>
            </a:r>
            <a:r>
              <a:rPr lang="en"/>
              <a:t> and Economics.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Graph Coloring</a:t>
            </a:r>
            <a:endParaRPr/>
          </a:p>
        </p:txBody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1297500" y="1577625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Graph coloring involves the </a:t>
            </a:r>
            <a:r>
              <a:rPr lang="en"/>
              <a:t>assignment</a:t>
            </a:r>
            <a:r>
              <a:rPr lang="en"/>
              <a:t> of labels, or colors, to the vertices of a graph or tree such that no neighboring vertices share the same color.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Real world applications, such as making readable maps, creating schedules where the times of events do not conflict, and solving sudoku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All planar graphs are colorable with only three colors. Finding this coloring, however, can be very hard.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hape 15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Parallel Processing</a:t>
            </a:r>
            <a:endParaRPr/>
          </a:p>
        </p:txBody>
      </p:sp>
      <p:sp>
        <p:nvSpPr>
          <p:cNvPr id="157" name="Shape 157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Instead of all instructions being performed sequentially, the instructions are distributed among multiple processors, meaning </a:t>
            </a:r>
            <a:r>
              <a:rPr i="1" lang="en"/>
              <a:t>n</a:t>
            </a:r>
            <a:r>
              <a:rPr lang="en"/>
              <a:t> processors allow for </a:t>
            </a:r>
            <a:r>
              <a:rPr i="1" lang="en"/>
              <a:t>n</a:t>
            </a:r>
            <a:r>
              <a:rPr lang="en"/>
              <a:t> instructions to be performed concurrently.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Many real-world scenarios are inherently parallel (i.e. many workers can perform a task at the same time), so it makes sense that parallel processing is often useful.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Parallel processing can lead to much faster algorithms, but there are trade-offs, i.e. need for specialized equipment and lack of portability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Simple 3-Coloring Algorithm for Trees</a:t>
            </a:r>
            <a:endParaRPr/>
          </a:p>
        </p:txBody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An intuitive way to 3-color a tree is to assign each node its depth%3 as a color. This will give a valid 3-coloring.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This algorithm is simple, but requires linear time at best - even if parallel processing is used! If parallel processing is not used, then intuitively, linear time is best possible.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The Cole-Vishkin algorithm leverages parallel processing to outperform this algorithm significantly in time complexity.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Shape 168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O(log*(n)) time</a:t>
            </a:r>
            <a:endParaRPr/>
          </a:p>
        </p:txBody>
      </p:sp>
      <p:sp>
        <p:nvSpPr>
          <p:cNvPr id="169" name="Shape 169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Through parallel processing, the Cole-Vishkin algorithm achieves an impressive runtime of O(log*(n)), a very rarely seen time complexity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log*(n) is defined to be 1+log*(log(n)) when n&gt;1, or 0 when n≤1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For example, log*(2</a:t>
            </a:r>
            <a:r>
              <a:rPr baseline="30000" lang="en"/>
              <a:t>65536</a:t>
            </a:r>
            <a:r>
              <a:rPr lang="en"/>
              <a:t>)=1+log*(65536)=2+log*(16)=3+log*(4)=4+log*(2)=5+log*(1)=5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2</a:t>
            </a:r>
            <a:r>
              <a:rPr baseline="30000" lang="en"/>
              <a:t>65536</a:t>
            </a:r>
            <a:r>
              <a:rPr lang="en"/>
              <a:t> is an unfathomably large number, so O(log*(n)) can essentially be considered constant</a:t>
            </a:r>
            <a:endParaRPr/>
          </a:p>
          <a:p>
            <a: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If the algorithm were run without parallel processing, it would run in O(nlog*(n)), or approximately O(n) time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Oriented Trees</a:t>
            </a:r>
            <a:endParaRPr/>
          </a:p>
        </p:txBody>
      </p:sp>
      <p:sp>
        <p:nvSpPr>
          <p:cNvPr id="175" name="Shape 175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An </a:t>
            </a:r>
            <a:r>
              <a:rPr b="1" lang="en"/>
              <a:t>Oriented Tree </a:t>
            </a:r>
            <a:r>
              <a:rPr lang="en"/>
              <a:t>has knowledge of the parent nodes. Thus the tree can </a:t>
            </a:r>
            <a:r>
              <a:rPr lang="en"/>
              <a:t>orientate</a:t>
            </a:r>
            <a:r>
              <a:rPr lang="en"/>
              <a:t> each edge towards the parent end points.</a:t>
            </a:r>
            <a:endParaRPr/>
          </a:p>
          <a:p>
            <a:pPr indent="-311150" lvl="0" marL="457200" rtl="0">
              <a:spcBef>
                <a:spcPts val="0"/>
              </a:spcBef>
              <a:spcAft>
                <a:spcPts val="0"/>
              </a:spcAft>
              <a:buSzPts val="1300"/>
              <a:buChar char="●"/>
            </a:pPr>
            <a:r>
              <a:rPr lang="en"/>
              <a:t>Formal Definition:</a:t>
            </a:r>
            <a:endParaRPr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T = (V, E) with root vertex </a:t>
            </a:r>
            <a:r>
              <a:rPr i="1" lang="en"/>
              <a:t>r ∈ V</a:t>
            </a:r>
            <a:endParaRPr i="1"/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Char char="○"/>
            </a:pPr>
            <a:r>
              <a:rPr lang="en"/>
              <a:t>Each vertex </a:t>
            </a:r>
            <a:r>
              <a:rPr i="1" lang="en"/>
              <a:t>v ∈ V, </a:t>
            </a:r>
            <a:r>
              <a:rPr lang="en"/>
              <a:t>where </a:t>
            </a:r>
            <a:r>
              <a:rPr i="1" lang="en"/>
              <a:t>v </a:t>
            </a:r>
            <a: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≠ </a:t>
            </a:r>
            <a:r>
              <a:rPr i="1"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 </a:t>
            </a:r>
            <a: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holds the identity of its parent.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An </a:t>
            </a:r>
            <a:r>
              <a:rPr b="1"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Unoriented Tree</a:t>
            </a:r>
            <a:r>
              <a:rPr b="1" i="1"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has no knowledge or obvious root vertex.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200"/>
              <a:buFont typeface="Roboto"/>
              <a:buChar char="●"/>
            </a:pPr>
            <a: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A key principle of the Cole-Vishkin Algorithm is that an Oriented Tree can be 3-Colored in </a:t>
            </a:r>
            <a:b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</a:br>
            <a:r>
              <a:rPr lang="en" sz="12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log*n + O(n) time</a:t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2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Pseudocode, Part One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Reduction to 6 Colors</a:t>
            </a:r>
            <a:endParaRPr sz="1400"/>
          </a:p>
        </p:txBody>
      </p:sp>
      <p:pic>
        <p:nvPicPr>
          <p:cNvPr id="181" name="Shape 18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2600" y="1307838"/>
            <a:ext cx="5438775" cy="307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Shape 18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Pseudocode, Part Two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Reduction to 3 Colors</a:t>
            </a:r>
            <a:endParaRPr sz="1400"/>
          </a:p>
        </p:txBody>
      </p:sp>
      <p:pic>
        <p:nvPicPr>
          <p:cNvPr id="187" name="Shape 18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97500" y="1248788"/>
            <a:ext cx="7038900" cy="26459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