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</p:sldIdLst>
  <p:sldSz cy="5143500" cx="9144000"/>
  <p:notesSz cx="6858000" cy="9144000"/>
  <p:embeddedFontLst>
    <p:embeddedFont>
      <p:font typeface="Roboto"/>
      <p:regular r:id="rId32"/>
      <p:bold r:id="rId33"/>
      <p:italic r:id="rId34"/>
      <p:boldItalic r:id="rId35"/>
    </p:embeddedFont>
    <p:embeddedFont>
      <p:font typeface="Playfair Display"/>
      <p:regular r:id="rId36"/>
      <p:bold r:id="rId37"/>
      <p:italic r:id="rId38"/>
      <p:boldItalic r:id="rId39"/>
    </p:embeddedFont>
    <p:embeddedFont>
      <p:font typeface="Montserrat"/>
      <p:regular r:id="rId40"/>
      <p:bold r:id="rId41"/>
      <p:italic r:id="rId42"/>
      <p:boldItalic r:id="rId43"/>
    </p:embeddedFont>
    <p:embeddedFont>
      <p:font typeface="Oswald"/>
      <p:regular r:id="rId44"/>
      <p:bold r:id="rId4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Montserrat-regular.fntdata"/><Relationship Id="rId20" Type="http://schemas.openxmlformats.org/officeDocument/2006/relationships/slide" Target="slides/slide16.xml"/><Relationship Id="rId42" Type="http://schemas.openxmlformats.org/officeDocument/2006/relationships/font" Target="fonts/Montserrat-italic.fntdata"/><Relationship Id="rId41" Type="http://schemas.openxmlformats.org/officeDocument/2006/relationships/font" Target="fonts/Montserrat-bold.fntdata"/><Relationship Id="rId22" Type="http://schemas.openxmlformats.org/officeDocument/2006/relationships/slide" Target="slides/slide18.xml"/><Relationship Id="rId44" Type="http://schemas.openxmlformats.org/officeDocument/2006/relationships/font" Target="fonts/Oswald-regular.fntdata"/><Relationship Id="rId21" Type="http://schemas.openxmlformats.org/officeDocument/2006/relationships/slide" Target="slides/slide17.xml"/><Relationship Id="rId43" Type="http://schemas.openxmlformats.org/officeDocument/2006/relationships/font" Target="fonts/Montserrat-boldItalic.fntdata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45" Type="http://schemas.openxmlformats.org/officeDocument/2006/relationships/font" Target="fonts/Oswald-bold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29" Type="http://schemas.openxmlformats.org/officeDocument/2006/relationships/slide" Target="slides/slide25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11" Type="http://schemas.openxmlformats.org/officeDocument/2006/relationships/slide" Target="slides/slide7.xml"/><Relationship Id="rId33" Type="http://schemas.openxmlformats.org/officeDocument/2006/relationships/font" Target="fonts/Roboto-bold.fntdata"/><Relationship Id="rId10" Type="http://schemas.openxmlformats.org/officeDocument/2006/relationships/slide" Target="slides/slide6.xml"/><Relationship Id="rId32" Type="http://schemas.openxmlformats.org/officeDocument/2006/relationships/font" Target="fonts/Roboto-regular.fntdata"/><Relationship Id="rId13" Type="http://schemas.openxmlformats.org/officeDocument/2006/relationships/slide" Target="slides/slide9.xml"/><Relationship Id="rId35" Type="http://schemas.openxmlformats.org/officeDocument/2006/relationships/font" Target="fonts/Roboto-boldItalic.fntdata"/><Relationship Id="rId12" Type="http://schemas.openxmlformats.org/officeDocument/2006/relationships/slide" Target="slides/slide8.xml"/><Relationship Id="rId34" Type="http://schemas.openxmlformats.org/officeDocument/2006/relationships/font" Target="fonts/Roboto-italic.fntdata"/><Relationship Id="rId15" Type="http://schemas.openxmlformats.org/officeDocument/2006/relationships/slide" Target="slides/slide11.xml"/><Relationship Id="rId37" Type="http://schemas.openxmlformats.org/officeDocument/2006/relationships/font" Target="fonts/PlayfairDisplay-bold.fntdata"/><Relationship Id="rId14" Type="http://schemas.openxmlformats.org/officeDocument/2006/relationships/slide" Target="slides/slide10.xml"/><Relationship Id="rId36" Type="http://schemas.openxmlformats.org/officeDocument/2006/relationships/font" Target="fonts/PlayfairDisplay-regular.fntdata"/><Relationship Id="rId17" Type="http://schemas.openxmlformats.org/officeDocument/2006/relationships/slide" Target="slides/slide13.xml"/><Relationship Id="rId39" Type="http://schemas.openxmlformats.org/officeDocument/2006/relationships/font" Target="fonts/PlayfairDisplay-boldItalic.fntdata"/><Relationship Id="rId16" Type="http://schemas.openxmlformats.org/officeDocument/2006/relationships/slide" Target="slides/slide12.xml"/><Relationship Id="rId38" Type="http://schemas.openxmlformats.org/officeDocument/2006/relationships/font" Target="fonts/PlayfairDisplay-italic.fntdata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Jen 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Jen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Shape 14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Shape 1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Shape 1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big edge weights between similar colored pixels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Shape 1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Shape 1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Shape 2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Shape 21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Shape 22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explain that as Karger’s algorithm goes on, the probability of picking the wrong edge to contract increases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0" name="Shape 23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Shape 24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8" name="Shape 2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 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vegas -&gt; monte carlo : just stop your algorithm sooner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monte carlo -&gt; vegas : impossible, can’t force a m.c. to be 100% correct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Shape 9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Lauren 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Jen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6800"/>
              <a:buFont typeface="Playfair Display"/>
              <a:buNone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hasCustomPrompt="1"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Font typeface="Montserrat"/>
              <a:buNone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>
            <a:r>
              <a:t>xx%</a:t>
            </a:r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5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Font typeface="Playfair Display"/>
              <a:buNone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Shape 26"/>
          <p:cNvSpPr txBox="1"/>
          <p:nvPr>
            <p:ph idx="2" type="body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Playfair Display"/>
              <a:buNone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265500" y="29214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highlight>
                  <a:schemeClr val="lt1"/>
                </a:highlight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>
                <a:highlight>
                  <a:schemeClr val="lt1"/>
                </a:highlight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>
                <a:highlight>
                  <a:schemeClr val="lt1"/>
                </a:highlight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>
                <a:highlight>
                  <a:schemeClr val="dk1"/>
                </a:highlight>
              </a:defRPr>
            </a:lvl1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op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Oswald"/>
              <a:buNone/>
              <a:defRPr sz="3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Playfair Display"/>
              <a:buChar char="●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●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Playfair Display"/>
              <a:buChar char="○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Playfair Display"/>
              <a:buChar char="■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png"/><Relationship Id="rId4" Type="http://schemas.openxmlformats.org/officeDocument/2006/relationships/image" Target="../media/image9.png"/><Relationship Id="rId5" Type="http://schemas.openxmlformats.org/officeDocument/2006/relationships/image" Target="../media/image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jpg"/><Relationship Id="rId4" Type="http://schemas.openxmlformats.org/officeDocument/2006/relationships/image" Target="../media/image2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gif"/><Relationship Id="rId4" Type="http://schemas.openxmlformats.org/officeDocument/2006/relationships/hyperlink" Target="https://en.wikipedia.org/wiki/Monte_Carlo_method#/media/File:Pi_30K.gif" TargetMode="Externa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Relationship Id="rId4" Type="http://schemas.openxmlformats.org/officeDocument/2006/relationships/hyperlink" Target="https://web.stanford.edu/class/cs161/Lectures/Lecture16/Lecture16-compressed.pdf" TargetMode="Externa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8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hyperlink" Target="https://web.stanford.edu/class/cs161/Lectures/Lecture16/Lecture16-compressed.pdf" TargetMode="Externa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2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2.png"/><Relationship Id="rId4" Type="http://schemas.openxmlformats.org/officeDocument/2006/relationships/image" Target="../media/image16.png"/><Relationship Id="rId5" Type="http://schemas.openxmlformats.org/officeDocument/2006/relationships/hyperlink" Target="https://web.stanford.edu/class/cs161/Lectures/Lecture16/Lecture16-compressed.pdf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9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hyperlink" Target="https://www.geeksforgeeks.org/randomized-algorithms-set-1-introduction-and-analysis/" TargetMode="External"/><Relationship Id="rId4" Type="http://schemas.openxmlformats.org/officeDocument/2006/relationships/hyperlink" Target="https://web.stanford.edu/class/cs161/Lectures/Lecture16/Lecture16-compressed.pdf" TargetMode="External"/><Relationship Id="rId10" Type="http://schemas.openxmlformats.org/officeDocument/2006/relationships/hyperlink" Target="https://medium.com/@jrodthoughts/randomness-in-deep-learning-systems-monte-carlo-and-las-vegas-methods-fc03108fa80c" TargetMode="External"/><Relationship Id="rId9" Type="http://schemas.openxmlformats.org/officeDocument/2006/relationships/hyperlink" Target="http://www.thebestpokersite.com/product/1000-11-5-gram-las-vegas-chips-in-silver-aluminum-case/" TargetMode="External"/><Relationship Id="rId5" Type="http://schemas.openxmlformats.org/officeDocument/2006/relationships/hyperlink" Target="https://www.geeksforgeeks.org/randomized-algorithms-set-2-classification-and-applications/" TargetMode="External"/><Relationship Id="rId6" Type="http://schemas.openxmlformats.org/officeDocument/2006/relationships/hyperlink" Target="https://www2.cs.duke.edu/courses/spring16/compsci330/Notes/LVMC.pdf" TargetMode="External"/><Relationship Id="rId7" Type="http://schemas.openxmlformats.org/officeDocument/2006/relationships/hyperlink" Target="http://theory.stanford.edu/people/pragh/amstalk.pdf" TargetMode="External"/><Relationship Id="rId8" Type="http://schemas.openxmlformats.org/officeDocument/2006/relationships/hyperlink" Target="https://www.lonelyplanet.com/news/2018/03/13/las-vegas-cost-calculator/" TargetMode="Externa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Relationship Id="rId3" Type="http://schemas.openxmlformats.org/officeDocument/2006/relationships/hyperlink" Target="https://en.wikipedia.org/wiki/Atlantic_City_algorithm" TargetMode="External"/><Relationship Id="rId4" Type="http://schemas.openxmlformats.org/officeDocument/2006/relationships/hyperlink" Target="https://en.wikipedia.org/wiki/Las_Vegas#/media/File:Night_aerial_view,_Las_Vegas,_Nevada,_04649u.jpg" TargetMode="External"/><Relationship Id="rId5" Type="http://schemas.openxmlformats.org/officeDocument/2006/relationships/hyperlink" Target="http://www.fairmontmoments.com/destinations/europe/fairmont-monte-carlo/sporting-life-in-monte-carlo" TargetMode="External"/><Relationship Id="rId6" Type="http://schemas.openxmlformats.org/officeDocument/2006/relationships/hyperlink" Target="https://en.wikipedia.org/wiki/Randomized_algorithm" TargetMode="External"/><Relationship Id="rId7" Type="http://schemas.openxmlformats.org/officeDocument/2006/relationships/hyperlink" Target="https://www.cs.cmu.edu/~avrim/451f11/lectures/lect0906.pdf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Relationship Id="rId4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Relationship Id="rId4" Type="http://schemas.openxmlformats.org/officeDocument/2006/relationships/image" Target="../media/image2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ctrTitle"/>
          </p:nvPr>
        </p:nvSpPr>
        <p:spPr>
          <a:xfrm>
            <a:off x="561800" y="1398225"/>
            <a:ext cx="7802700" cy="2284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/>
              <a:t>Las Vegas &amp; Monte Carlo Algorithms</a:t>
            </a:r>
            <a:endParaRPr sz="6000"/>
          </a:p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231900" y="4249775"/>
            <a:ext cx="4910100" cy="577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Hunt, Lyons, Mince, Smith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Las Vegas Example: Randomized Quick Sort</a:t>
            </a:r>
            <a:endParaRPr/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 matter what pivot chosen, it will always come to the correct sort eventually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 Central Pivot is a pivot that divides the array in such a way that one side has at least 1/4 elements.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Typically, this pivot is chosen randomly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</a:t>
            </a:r>
            <a:r>
              <a:rPr lang="en"/>
              <a:t>lways sorts an input array with expected worst case time complexity of  O(nLogn)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Randomized Quick Sort Algorithm </a:t>
            </a:r>
            <a:endParaRPr/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311700" y="1121700"/>
            <a:ext cx="3999900" cy="67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/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/ Sorts an array arr[low..high]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randQuickSort(arr[], low, high)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1. If low &gt;= high, then EXIT.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2. While pivot 'x' is not a Central Pivot.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 (i)   Choose uniformly at random a number from [low..high]. 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       Let the randomly picked number be x.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 (ii)  Count elements in arr[low..high] that are smaller 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       than arr[x]. Let this count be sc.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 (iii) Count elements in arr[low..high] that are greater 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       than arr[x]. Let this count be gc.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25" name="Shape 125"/>
          <p:cNvSpPr txBox="1"/>
          <p:nvPr>
            <p:ph idx="2" type="body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  </a:t>
            </a: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(iv)  Let n = (high-low+1). If sc &gt;= n/4 and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       gc &gt;= n/4, then x is a central pivot.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3. Partition arr[low..high] around the pivot x.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4. // Recur for smaller elements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  randQuickSort(arr, low, sc-1) 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5. // Recur for greater elements</a:t>
            </a:r>
            <a:br>
              <a:rPr lang="en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latin typeface="Times New Roman"/>
                <a:ea typeface="Times New Roman"/>
                <a:cs typeface="Times New Roman"/>
                <a:sym typeface="Times New Roman"/>
              </a:rPr>
              <a:t>   randQuickSort(arr, high-gc+1, high) [1]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This pseudocodes’ analysis </a:t>
            </a:r>
            <a:endParaRPr/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Step 2 takes O(n)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probability that the randomly chosen element is the central pivot is 1 in 2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Therefore, expected number of times the while loop runs is 2 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 worst case, each partition divides array such that one side has n/4 elements and other sides has 3n/4 elements 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T(n) &lt; T(n/4) + T(3/4n) + O(n)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T(n) &lt; 2T(3/4n) + O(n)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So the worst case is O(nlogn)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General Randomized Quick Sort Analysis</a:t>
            </a:r>
            <a:endParaRPr/>
          </a:p>
        </p:txBody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8454500" y="4444625"/>
            <a:ext cx="530400" cy="40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100"/>
              <a:t>[13]</a:t>
            </a:r>
            <a:endParaRPr sz="1100"/>
          </a:p>
        </p:txBody>
      </p:sp>
      <p:pic>
        <p:nvPicPr>
          <p:cNvPr id="138" name="Shape 138"/>
          <p:cNvPicPr preferRelativeResize="0"/>
          <p:nvPr/>
        </p:nvPicPr>
        <p:blipFill rotWithShape="1">
          <a:blip r:embed="rId3">
            <a:alphaModFix/>
          </a:blip>
          <a:srcRect b="0" l="21608" r="24100" t="0"/>
          <a:stretch/>
        </p:blipFill>
        <p:spPr>
          <a:xfrm>
            <a:off x="1017775" y="3316900"/>
            <a:ext cx="2842224" cy="975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Shape 139"/>
          <p:cNvPicPr preferRelativeResize="0"/>
          <p:nvPr/>
        </p:nvPicPr>
        <p:blipFill rotWithShape="1">
          <a:blip r:embed="rId4">
            <a:alphaModFix/>
          </a:blip>
          <a:srcRect b="0" l="12604" r="13381" t="0"/>
          <a:stretch/>
        </p:blipFill>
        <p:spPr>
          <a:xfrm>
            <a:off x="4741775" y="1724850"/>
            <a:ext cx="4078275" cy="2812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Shape 140"/>
          <p:cNvPicPr preferRelativeResize="0"/>
          <p:nvPr/>
        </p:nvPicPr>
        <p:blipFill rotWithShape="1">
          <a:blip r:embed="rId5">
            <a:alphaModFix/>
          </a:blip>
          <a:srcRect b="0" l="6094" r="10648" t="0"/>
          <a:stretch/>
        </p:blipFill>
        <p:spPr>
          <a:xfrm>
            <a:off x="472250" y="1557775"/>
            <a:ext cx="3933276" cy="17591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1" name="Shape 141"/>
          <p:cNvCxnSpPr/>
          <p:nvPr/>
        </p:nvCxnSpPr>
        <p:spPr>
          <a:xfrm>
            <a:off x="4572000" y="1113900"/>
            <a:ext cx="3300" cy="4034100"/>
          </a:xfrm>
          <a:prstGeom prst="straightConnector1">
            <a:avLst/>
          </a:prstGeom>
          <a:noFill/>
          <a:ln cap="flat" cmpd="sng" w="9525">
            <a:solidFill>
              <a:schemeClr val="accent5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Shape 1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8839200" cy="353568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Shape 147"/>
          <p:cNvSpPr txBox="1"/>
          <p:nvPr/>
        </p:nvSpPr>
        <p:spPr>
          <a:xfrm>
            <a:off x="6347300" y="4787650"/>
            <a:ext cx="3034200" cy="30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/>
              <a:t>https://nordicpokershop.com/en/poker-sets/monte-carlo-de-lux/</a:t>
            </a:r>
            <a:endParaRPr sz="700"/>
          </a:p>
        </p:txBody>
      </p:sp>
      <p:sp>
        <p:nvSpPr>
          <p:cNvPr id="148" name="Shape 148"/>
          <p:cNvSpPr txBox="1"/>
          <p:nvPr/>
        </p:nvSpPr>
        <p:spPr>
          <a:xfrm>
            <a:off x="152400" y="3613906"/>
            <a:ext cx="5730600" cy="2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/>
              <a:t>https://www.easyvoyage.co.uk/weather-forecast/monaco/monte-carlo/november</a:t>
            </a:r>
            <a:endParaRPr sz="800"/>
          </a:p>
        </p:txBody>
      </p:sp>
      <p:pic>
        <p:nvPicPr>
          <p:cNvPr id="149" name="Shape 1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07000" y="3742950"/>
            <a:ext cx="2584600" cy="112430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Shape 150"/>
          <p:cNvSpPr txBox="1"/>
          <p:nvPr/>
        </p:nvSpPr>
        <p:spPr>
          <a:xfrm>
            <a:off x="1893600" y="3848200"/>
            <a:ext cx="3989400" cy="97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6000">
                <a:solidFill>
                  <a:schemeClr val="dk2"/>
                </a:solidFill>
                <a:highlight>
                  <a:schemeClr val="dk1"/>
                </a:highlight>
                <a:latin typeface="Oswald"/>
                <a:ea typeface="Oswald"/>
                <a:cs typeface="Oswald"/>
                <a:sym typeface="Oswald"/>
              </a:rPr>
              <a:t>Monte Carlo</a:t>
            </a:r>
            <a:endParaRPr sz="6000">
              <a:solidFill>
                <a:schemeClr val="dk2"/>
              </a:solidFill>
              <a:highlight>
                <a:schemeClr val="dk1"/>
              </a:highlight>
              <a:latin typeface="Oswald"/>
              <a:ea typeface="Oswald"/>
              <a:cs typeface="Oswald"/>
              <a:sym typeface="Oswald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a Monte Carlo Algorithm?</a:t>
            </a:r>
            <a:endParaRPr/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Randomized algorithm whose output may be incorrect</a:t>
            </a:r>
            <a:endParaRPr/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Has probability or degree of correctness</a:t>
            </a:r>
            <a:endParaRPr/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Predetermined runtime</a:t>
            </a:r>
            <a:endParaRPr/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Independent of correctness</a:t>
            </a:r>
            <a:endParaRPr/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Gambles with correctness of result - not with runtime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Monte Carlo example: Approximating π</a:t>
            </a:r>
            <a:endParaRPr/>
          </a:p>
        </p:txBody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Input:</a:t>
            </a:r>
            <a:r>
              <a:rPr lang="en" u="sng"/>
              <a:t> Quarter-Circle Inscribed in Square</a:t>
            </a:r>
            <a:endParaRPr u="sng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/>
              <a:t>Output: </a:t>
            </a:r>
            <a:r>
              <a:rPr lang="en" u="sng"/>
              <a:t>Approximation of π</a:t>
            </a:r>
            <a:endParaRPr u="sng"/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Randomly draw dots in square</a:t>
            </a:r>
            <a:endParaRPr/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Find how many dots are in circle</a:t>
            </a:r>
            <a:endParaRPr/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Calculate π</a:t>
            </a:r>
            <a:endParaRPr/>
          </a:p>
          <a:p>
            <a:pPr indent="-3175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Area of Circle = </a:t>
            </a:r>
            <a:r>
              <a:rPr b="1" i="1" lang="en"/>
              <a:t>(πr</a:t>
            </a:r>
            <a:r>
              <a:rPr b="1" baseline="30000" i="1" lang="en"/>
              <a:t>2</a:t>
            </a:r>
            <a:r>
              <a:rPr b="1" i="1" lang="en"/>
              <a:t>)/4</a:t>
            </a:r>
            <a:endParaRPr b="1" i="1"/>
          </a:p>
          <a:p>
            <a:pPr indent="-3175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Area of Quarter-Circle = </a:t>
            </a:r>
            <a:r>
              <a:rPr b="1" i="1" lang="en"/>
              <a:t>π/4</a:t>
            </a:r>
            <a:endParaRPr b="1" i="1"/>
          </a:p>
          <a:p>
            <a:pPr indent="-3175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b="1" i="1" lang="en"/>
              <a:t>π/4</a:t>
            </a:r>
            <a:r>
              <a:rPr i="1" lang="en"/>
              <a:t> = ((</a:t>
            </a:r>
            <a:r>
              <a:rPr b="1" i="1" lang="en"/>
              <a:t>circle area</a:t>
            </a:r>
            <a:r>
              <a:rPr i="1" lang="en"/>
              <a:t>) / (</a:t>
            </a:r>
            <a:r>
              <a:rPr b="1" i="1" lang="en"/>
              <a:t>total area</a:t>
            </a:r>
            <a:r>
              <a:rPr i="1" lang="en"/>
              <a:t>))</a:t>
            </a:r>
            <a:endParaRPr i="1"/>
          </a:p>
          <a:p>
            <a:pPr indent="-317500" lvl="1" marL="9144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b="1" i="1" lang="en"/>
              <a:t>π</a:t>
            </a:r>
            <a:r>
              <a:rPr lang="en"/>
              <a:t> </a:t>
            </a:r>
            <a:r>
              <a:rPr i="1" lang="en" sz="1200">
                <a:solidFill>
                  <a:srgbClr val="222222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≈</a:t>
            </a:r>
            <a:r>
              <a:rPr i="1" lang="en"/>
              <a:t> </a:t>
            </a:r>
            <a:r>
              <a:rPr b="1" i="1" lang="en"/>
              <a:t>4</a:t>
            </a:r>
            <a:r>
              <a:rPr i="1" lang="en"/>
              <a:t>((</a:t>
            </a:r>
            <a:r>
              <a:rPr b="1" i="1" lang="en">
                <a:solidFill>
                  <a:srgbClr val="FF0000"/>
                </a:solidFill>
              </a:rPr>
              <a:t># of red dots</a:t>
            </a:r>
            <a:r>
              <a:rPr i="1" lang="en"/>
              <a:t>)/(</a:t>
            </a:r>
            <a:r>
              <a:rPr b="1" i="1" lang="en">
                <a:solidFill>
                  <a:srgbClr val="222222"/>
                </a:solidFill>
              </a:rPr>
              <a:t># dots</a:t>
            </a:r>
            <a:r>
              <a:rPr i="1" lang="en"/>
              <a:t>))</a:t>
            </a:r>
            <a:endParaRPr i="1"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3" name="Shape 16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1625" y="1234075"/>
            <a:ext cx="3292300" cy="3292300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Shape 164"/>
          <p:cNvSpPr txBox="1"/>
          <p:nvPr/>
        </p:nvSpPr>
        <p:spPr>
          <a:xfrm>
            <a:off x="5281975" y="4335675"/>
            <a:ext cx="3171600" cy="2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 u="sng">
                <a:solidFill>
                  <a:schemeClr val="hlink"/>
                </a:solidFill>
                <a:hlinkClick r:id="rId4"/>
              </a:rPr>
              <a:t>https://en.wikipedia.org/wiki/Monte_Carlo_method#/media/File:Pi_30K.gif</a:t>
            </a:r>
            <a:endParaRPr sz="7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Approximating π: Analysis </a:t>
            </a:r>
            <a:endParaRPr/>
          </a:p>
        </p:txBody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Draws </a:t>
            </a:r>
            <a:r>
              <a:rPr i="1" lang="en"/>
              <a:t>n</a:t>
            </a:r>
            <a:r>
              <a:rPr lang="en"/>
              <a:t> dots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Calculate distance to </a:t>
            </a:r>
            <a:r>
              <a:rPr i="1" lang="en"/>
              <a:t>n</a:t>
            </a:r>
            <a:r>
              <a:rPr lang="en"/>
              <a:t> individual dots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Calculate π with formula - π ≈ 4((# of red dots)/(# dots))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Note: two linear steps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Complexity: </a:t>
            </a:r>
            <a:r>
              <a:rPr b="1" i="1" lang="en"/>
              <a:t>O(2n)</a:t>
            </a:r>
            <a:r>
              <a:rPr b="1" lang="en"/>
              <a:t> =&gt; </a:t>
            </a:r>
            <a:r>
              <a:rPr b="1" i="1" lang="en"/>
              <a:t>O(n)</a:t>
            </a:r>
            <a:endParaRPr b="1" i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Monte Carlo example: Karger’s Algorithm</a:t>
            </a:r>
            <a:endParaRPr/>
          </a:p>
        </p:txBody>
      </p:sp>
      <p:sp>
        <p:nvSpPr>
          <p:cNvPr id="176" name="Shape 176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Karger’s algorithm finds the </a:t>
            </a:r>
            <a:r>
              <a:rPr b="1" lang="en"/>
              <a:t>minimum cut</a:t>
            </a:r>
            <a:r>
              <a:rPr lang="en"/>
              <a:t> of an undirected, unweighted graph.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Minimum cut:</a:t>
            </a:r>
            <a:r>
              <a:rPr lang="en"/>
              <a:t> A cut is a partition of the vertices into two nonempty parts. A minimum cut covers the fewest number of edges possible while still bisecting the graph.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77" name="Shape 1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34500" y="2595750"/>
            <a:ext cx="4190799" cy="254775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Shape 178"/>
          <p:cNvSpPr txBox="1"/>
          <p:nvPr/>
        </p:nvSpPr>
        <p:spPr>
          <a:xfrm>
            <a:off x="5614300" y="4864800"/>
            <a:ext cx="3529800" cy="2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700" u="sng">
                <a:solidFill>
                  <a:schemeClr val="accent5"/>
                </a:solidFill>
                <a:hlinkClick r:id="rId4"/>
              </a:rPr>
              <a:t>https://web.stanford.edu/class/cs161/Lectures/Lecture16/Lecture16-compressed.pdf</a:t>
            </a:r>
            <a:endParaRPr sz="7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3" name="Shape 18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7" y="1258095"/>
            <a:ext cx="7059824" cy="3885405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Shape 18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Minimum Cuts - What’s the Use?</a:t>
            </a:r>
            <a:endParaRPr/>
          </a:p>
        </p:txBody>
      </p:sp>
      <p:sp>
        <p:nvSpPr>
          <p:cNvPr id="185" name="Shape 185"/>
          <p:cNvSpPr txBox="1"/>
          <p:nvPr/>
        </p:nvSpPr>
        <p:spPr>
          <a:xfrm>
            <a:off x="6449950" y="445025"/>
            <a:ext cx="2177400" cy="1061400"/>
          </a:xfrm>
          <a:prstGeom prst="rect">
            <a:avLst/>
          </a:prstGeom>
          <a:noFill/>
          <a:ln cap="flat" cmpd="sng" w="28575">
            <a:solidFill>
              <a:schemeClr val="accent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Large edge weights between similarly colored pixels</a:t>
            </a:r>
            <a:endParaRPr sz="1800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cxnSp>
        <p:nvCxnSpPr>
          <p:cNvPr id="186" name="Shape 186"/>
          <p:cNvCxnSpPr/>
          <p:nvPr/>
        </p:nvCxnSpPr>
        <p:spPr>
          <a:xfrm flipH="1">
            <a:off x="6449775" y="1518325"/>
            <a:ext cx="117900" cy="31770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Shape 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6638" y="221450"/>
            <a:ext cx="7530725" cy="4700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Shape 19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25425" y="3354450"/>
            <a:ext cx="3604650" cy="178905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Shape 19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Monte Carlo example: Karger’s Algorithm</a:t>
            </a:r>
            <a:endParaRPr/>
          </a:p>
        </p:txBody>
      </p:sp>
      <p:pic>
        <p:nvPicPr>
          <p:cNvPr id="193" name="Shape 19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13699" y="3140900"/>
            <a:ext cx="3923300" cy="20025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Shape 19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13700" y="3304454"/>
            <a:ext cx="3923301" cy="1839046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Shape 195"/>
          <p:cNvSpPr txBox="1"/>
          <p:nvPr/>
        </p:nvSpPr>
        <p:spPr>
          <a:xfrm>
            <a:off x="2083275" y="4864800"/>
            <a:ext cx="3529800" cy="2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700" u="sng">
                <a:solidFill>
                  <a:schemeClr val="accent5"/>
                </a:solidFill>
                <a:hlinkClick r:id="rId6"/>
              </a:rPr>
              <a:t>https://web.stanford.edu/class/cs161/Lectures/Lecture16/Lecture16-compressed.pdf</a:t>
            </a:r>
            <a:endParaRPr sz="700"/>
          </a:p>
        </p:txBody>
      </p:sp>
      <p:sp>
        <p:nvSpPr>
          <p:cNvPr id="196" name="Shape 196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en" u="sng"/>
              <a:t>Input:</a:t>
            </a:r>
            <a:r>
              <a:rPr lang="en" u="sng"/>
              <a:t> Undirected, unweighted graph</a:t>
            </a:r>
            <a:endParaRPr u="sng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en" u="sng"/>
              <a:t>Output: </a:t>
            </a:r>
            <a:r>
              <a:rPr lang="en" u="sng"/>
              <a:t>Minimum Cut</a:t>
            </a:r>
            <a:endParaRPr u="sng"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Pick a random edge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Contract it; make a “supernode” with the two nodes, and “super edges” with the edges leading from the supernode to the same exterior node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Repeat until there are only 2 supernodes remaining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1" name="Shape 201"/>
          <p:cNvPicPr preferRelativeResize="0"/>
          <p:nvPr/>
        </p:nvPicPr>
        <p:blipFill rotWithShape="1">
          <a:blip r:embed="rId3">
            <a:alphaModFix/>
          </a:blip>
          <a:srcRect b="0" l="823" r="0" t="1273"/>
          <a:stretch/>
        </p:blipFill>
        <p:spPr>
          <a:xfrm>
            <a:off x="1377100" y="1234075"/>
            <a:ext cx="7766901" cy="3909424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Shape 202"/>
          <p:cNvSpPr txBox="1"/>
          <p:nvPr>
            <p:ph idx="1" type="body"/>
          </p:nvPr>
        </p:nvSpPr>
        <p:spPr>
          <a:xfrm>
            <a:off x="311700" y="317800"/>
            <a:ext cx="8520600" cy="425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Pick a random edge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Contract it; remove edges between vertices within the new supernode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Repeat until there are only 2 supernodes remaining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Shape 207"/>
          <p:cNvSpPr/>
          <p:nvPr/>
        </p:nvSpPr>
        <p:spPr>
          <a:xfrm>
            <a:off x="-459025" y="2083300"/>
            <a:ext cx="7944900" cy="1059300"/>
          </a:xfrm>
          <a:prstGeom prst="bracePair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Shape 208"/>
          <p:cNvSpPr txBox="1"/>
          <p:nvPr>
            <p:ph idx="1" type="body"/>
          </p:nvPr>
        </p:nvSpPr>
        <p:spPr>
          <a:xfrm>
            <a:off x="311700" y="273375"/>
            <a:ext cx="8520600" cy="4650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Let ū denote the SuperNode in  </a:t>
            </a:r>
            <a:r>
              <a:rPr lang="en" sz="1400"/>
              <a:t>𝚪 containing u</a:t>
            </a:r>
            <a:endParaRPr sz="14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Let E</a:t>
            </a:r>
            <a:r>
              <a:rPr baseline="-25000" lang="en" sz="1400"/>
              <a:t>ū,v̄ </a:t>
            </a:r>
            <a:r>
              <a:rPr lang="en" sz="1400"/>
              <a:t>be the SuperEdge between ū, v̄</a:t>
            </a:r>
            <a:endParaRPr sz="1400"/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/>
              <a:t>function </a:t>
            </a:r>
            <a:r>
              <a:rPr lang="en" sz="1400" u="sng"/>
              <a:t>Karger(G=(V,E)):</a:t>
            </a:r>
            <a:endParaRPr sz="1400" u="sng"/>
          </a:p>
          <a:p>
            <a:pPr indent="45720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𝚪 = {SuperNode(v) : v in V} //set of vertices</a:t>
            </a:r>
            <a:endParaRPr sz="1400"/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E</a:t>
            </a:r>
            <a:r>
              <a:rPr baseline="-25000" lang="en" sz="1400"/>
              <a:t>ū,v̄</a:t>
            </a:r>
            <a:r>
              <a:rPr lang="en" sz="1400"/>
              <a:t> ={(u,v)} for (u,v) in E </a:t>
            </a:r>
            <a:endParaRPr sz="1400"/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E</a:t>
            </a:r>
            <a:r>
              <a:rPr baseline="-25000" lang="en" sz="1400"/>
              <a:t>ū,v̄</a:t>
            </a:r>
            <a:r>
              <a:rPr lang="en" sz="1400"/>
              <a:t> = {} for (u,v) not in E </a:t>
            </a:r>
            <a:endParaRPr sz="1400"/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F = copy of E</a:t>
            </a:r>
            <a:endParaRPr sz="1400"/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while |𝚪| &gt; 2:</a:t>
            </a:r>
            <a:endParaRPr sz="1400"/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	pick a random edge (u, v)</a:t>
            </a:r>
            <a:endParaRPr sz="1400"/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	merge (u, v)</a:t>
            </a:r>
            <a:endParaRPr sz="1400"/>
          </a:p>
          <a:p>
            <a:pPr indent="0" lvl="0" marL="45720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	𝐹 ⇽𝐹 ∖ E</a:t>
            </a:r>
            <a:r>
              <a:rPr baseline="-25000" lang="en" sz="1400"/>
              <a:t>ū,v̄ </a:t>
            </a:r>
            <a:r>
              <a:rPr lang="en" sz="1400"/>
              <a:t> //remove all edges between nodes within the new SuperNode</a:t>
            </a:r>
            <a:endParaRPr sz="1400"/>
          </a:p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return the cut given by the remaining two superNodes</a:t>
            </a:r>
            <a:endParaRPr sz="1400"/>
          </a:p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u="sng"/>
              <a:t>function merge(u,v):</a:t>
            </a:r>
            <a:endParaRPr sz="1400" u="sng"/>
          </a:p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x̄ = SuperNode(ū ∪ v̄)</a:t>
            </a:r>
            <a:endParaRPr sz="1400"/>
          </a:p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for each w in 𝚪 \ {ū, v̄}:</a:t>
            </a:r>
            <a:endParaRPr sz="1400"/>
          </a:p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	E</a:t>
            </a:r>
            <a:r>
              <a:rPr baseline="-25000" lang="en" sz="1400"/>
              <a:t>x̄,v̄</a:t>
            </a:r>
            <a:r>
              <a:rPr lang="en" sz="1400"/>
              <a:t> = E</a:t>
            </a:r>
            <a:r>
              <a:rPr baseline="-25000" lang="en" sz="1400"/>
              <a:t>ū,w̄</a:t>
            </a:r>
            <a:r>
              <a:rPr lang="en" sz="1400"/>
              <a:t> ∪ E</a:t>
            </a:r>
            <a:r>
              <a:rPr baseline="-25000" lang="en" sz="1400"/>
              <a:t>v̄,w̄</a:t>
            </a:r>
            <a:endParaRPr baseline="-25000" sz="1400"/>
          </a:p>
          <a:p>
            <a:pPr indent="45720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/>
              <a:t>remove ū and v̄ from 𝚪 and add x̄</a:t>
            </a:r>
            <a:endParaRPr sz="1400"/>
          </a:p>
        </p:txBody>
      </p:sp>
      <p:sp>
        <p:nvSpPr>
          <p:cNvPr id="209" name="Shape 209"/>
          <p:cNvSpPr txBox="1"/>
          <p:nvPr/>
        </p:nvSpPr>
        <p:spPr>
          <a:xfrm>
            <a:off x="7590400" y="2291800"/>
            <a:ext cx="1401900" cy="642300"/>
          </a:xfrm>
          <a:prstGeom prst="rect">
            <a:avLst/>
          </a:prstGeom>
          <a:noFill/>
          <a:ln cap="flat" cmpd="sng" w="28575">
            <a:solidFill>
              <a:schemeClr val="accent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while</a:t>
            </a:r>
            <a:r>
              <a:rPr lang="en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loop runs n-2 times</a:t>
            </a:r>
            <a:endParaRPr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sp>
        <p:nvSpPr>
          <p:cNvPr id="210" name="Shape 210"/>
          <p:cNvSpPr txBox="1"/>
          <p:nvPr/>
        </p:nvSpPr>
        <p:spPr>
          <a:xfrm>
            <a:off x="4237325" y="2414925"/>
            <a:ext cx="1977300" cy="367200"/>
          </a:xfrm>
          <a:prstGeom prst="rect">
            <a:avLst/>
          </a:prstGeom>
          <a:noFill/>
          <a:ln cap="flat" cmpd="sng" w="28575">
            <a:solidFill>
              <a:schemeClr val="accent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merge </a:t>
            </a:r>
            <a:r>
              <a:rPr lang="en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takes O(n) time</a:t>
            </a:r>
            <a:endParaRPr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cxnSp>
        <p:nvCxnSpPr>
          <p:cNvPr id="211" name="Shape 211"/>
          <p:cNvCxnSpPr/>
          <p:nvPr/>
        </p:nvCxnSpPr>
        <p:spPr>
          <a:xfrm rot="10800000">
            <a:off x="3754625" y="2683575"/>
            <a:ext cx="482700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12" name="Shape 212"/>
          <p:cNvSpPr txBox="1"/>
          <p:nvPr/>
        </p:nvSpPr>
        <p:spPr>
          <a:xfrm>
            <a:off x="6083200" y="3856600"/>
            <a:ext cx="2438400" cy="757200"/>
          </a:xfrm>
          <a:prstGeom prst="rect">
            <a:avLst/>
          </a:prstGeom>
          <a:noFill/>
          <a:ln cap="flat" cmpd="sng" w="28575">
            <a:solidFill>
              <a:schemeClr val="accent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In total, Karger’s minimum cut is </a:t>
            </a:r>
            <a:r>
              <a:rPr b="1"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O(n</a:t>
            </a:r>
            <a:r>
              <a:rPr b="1" baseline="30000"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b="1"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800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3" name="Shape 213"/>
          <p:cNvSpPr txBox="1"/>
          <p:nvPr/>
        </p:nvSpPr>
        <p:spPr>
          <a:xfrm>
            <a:off x="5567225" y="2436400"/>
            <a:ext cx="67794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Shape 2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/>
              <a:t>Monte Carlo example: Karger’s Algorithm	</a:t>
            </a:r>
            <a:endParaRPr/>
          </a:p>
        </p:txBody>
      </p:sp>
      <p:sp>
        <p:nvSpPr>
          <p:cNvPr id="219" name="Shape 219"/>
          <p:cNvSpPr txBox="1"/>
          <p:nvPr>
            <p:ph idx="1" type="body"/>
          </p:nvPr>
        </p:nvSpPr>
        <p:spPr>
          <a:xfrm>
            <a:off x="311700" y="1234075"/>
            <a:ext cx="8520600" cy="186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 probability that Karger’s algorithm is correct is about 20%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This is better than a completely random algorithm, which is correct .8% of the time</a:t>
            </a:r>
            <a:endParaRPr/>
          </a:p>
          <a:p>
            <a: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To increase accuracy, we can repeat Karger’s algorithm, sacrificing runtime for accuracy</a:t>
            </a:r>
            <a:endParaRPr/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algn="ctr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220" name="Shape 220"/>
          <p:cNvSpPr txBox="1"/>
          <p:nvPr/>
        </p:nvSpPr>
        <p:spPr>
          <a:xfrm>
            <a:off x="1812000" y="3201450"/>
            <a:ext cx="5520000" cy="110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</a:t>
            </a: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he recursive variant </a:t>
            </a:r>
            <a:r>
              <a:rPr b="1"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Karger-Stein</a:t>
            </a: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has a runtime of </a:t>
            </a:r>
            <a:r>
              <a:rPr b="1"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O(n</a:t>
            </a:r>
            <a:r>
              <a:rPr b="1" baseline="30000"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r>
              <a:rPr b="1" lang="en" sz="1800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log(n))</a:t>
            </a:r>
            <a:r>
              <a:rPr lang="en"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for the same success probability.</a:t>
            </a:r>
            <a:endParaRPr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" name="Shape 2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5850" y="917703"/>
            <a:ext cx="7086101" cy="3582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Shape 2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95838" y="719950"/>
            <a:ext cx="6962775" cy="3867150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Shape 227"/>
          <p:cNvSpPr txBox="1"/>
          <p:nvPr/>
        </p:nvSpPr>
        <p:spPr>
          <a:xfrm>
            <a:off x="2712338" y="4864800"/>
            <a:ext cx="3529800" cy="2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700" u="sng">
                <a:solidFill>
                  <a:schemeClr val="accent5"/>
                </a:solidFill>
                <a:hlinkClick r:id="rId5"/>
              </a:rPr>
              <a:t>https://web.stanford.edu/class/cs161/Lectures/Lecture16/Lecture16-compressed.pdf</a:t>
            </a:r>
            <a:endParaRPr sz="7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Shape 2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Monte Carlo example: Karger-Stein Algorithm</a:t>
            </a:r>
            <a:endParaRPr/>
          </a:p>
        </p:txBody>
      </p:sp>
      <p:sp>
        <p:nvSpPr>
          <p:cNvPr id="233" name="Shape 233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/>
              <a:t>KargerStein(G = (V,E)): </a:t>
            </a:r>
            <a:endParaRPr u="sng"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←</a:t>
            </a:r>
            <a:r>
              <a:rPr lang="en"/>
              <a:t>|V|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if n &lt; 4:</a:t>
            </a:r>
            <a:endParaRPr/>
          </a:p>
          <a:p>
            <a: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find a min-cut by brute force	\\ time O(1) 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Run Karger’s algorithm on G with independent repetitions until       nodes remain.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G1, G2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←</a:t>
            </a:r>
            <a:r>
              <a:rPr lang="en"/>
              <a:t> copies of what’s left of G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S1 = </a:t>
            </a:r>
            <a:r>
              <a:rPr b="1" lang="en"/>
              <a:t>KargerStein</a:t>
            </a:r>
            <a:r>
              <a:rPr lang="en"/>
              <a:t>(G1)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S2 = </a:t>
            </a:r>
            <a:r>
              <a:rPr b="1" lang="en"/>
              <a:t>KargerStein</a:t>
            </a:r>
            <a:r>
              <a:rPr lang="en"/>
              <a:t>(G2)</a:t>
            </a:r>
            <a:endParaRPr/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return</a:t>
            </a:r>
            <a:r>
              <a:rPr lang="en"/>
              <a:t> whichever of S1, S2 is the smaller cut </a:t>
            </a:r>
            <a:endParaRPr sz="1400"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34" name="Shape 2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02750" y="2413476"/>
            <a:ext cx="377225" cy="44190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Shape 235"/>
          <p:cNvSpPr txBox="1"/>
          <p:nvPr/>
        </p:nvSpPr>
        <p:spPr>
          <a:xfrm>
            <a:off x="4696375" y="3191750"/>
            <a:ext cx="1600500" cy="367200"/>
          </a:xfrm>
          <a:prstGeom prst="rect">
            <a:avLst/>
          </a:prstGeom>
          <a:noFill/>
          <a:ln cap="flat" cmpd="sng" w="28575">
            <a:solidFill>
              <a:schemeClr val="accent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two</a:t>
            </a:r>
            <a:r>
              <a:rPr lang="en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 subproblems </a:t>
            </a:r>
            <a:endParaRPr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cxnSp>
        <p:nvCxnSpPr>
          <p:cNvPr id="236" name="Shape 236"/>
          <p:cNvCxnSpPr/>
          <p:nvPr/>
        </p:nvCxnSpPr>
        <p:spPr>
          <a:xfrm rot="10800000">
            <a:off x="4390225" y="3754650"/>
            <a:ext cx="482700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7" name="Shape 237"/>
          <p:cNvSpPr txBox="1"/>
          <p:nvPr/>
        </p:nvSpPr>
        <p:spPr>
          <a:xfrm>
            <a:off x="6920275" y="3881500"/>
            <a:ext cx="1071600" cy="497100"/>
          </a:xfrm>
          <a:prstGeom prst="rect">
            <a:avLst/>
          </a:prstGeom>
          <a:noFill/>
          <a:ln cap="flat" cmpd="sng" w="28575">
            <a:solidFill>
              <a:schemeClr val="accent5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of size </a:t>
            </a:r>
            <a:endParaRPr b="1">
              <a:solidFill>
                <a:schemeClr val="dk2"/>
              </a:solidFill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  <p:cxnSp>
        <p:nvCxnSpPr>
          <p:cNvPr id="238" name="Shape 238"/>
          <p:cNvCxnSpPr/>
          <p:nvPr/>
        </p:nvCxnSpPr>
        <p:spPr>
          <a:xfrm rot="10800000">
            <a:off x="6437575" y="4224850"/>
            <a:ext cx="482700" cy="0"/>
          </a:xfrm>
          <a:prstGeom prst="straightConnector1">
            <a:avLst/>
          </a:prstGeom>
          <a:noFill/>
          <a:ln cap="flat" cmpd="sng" w="28575">
            <a:solidFill>
              <a:schemeClr val="accent5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9" name="Shape 239"/>
          <p:cNvSpPr txBox="1"/>
          <p:nvPr/>
        </p:nvSpPr>
        <p:spPr>
          <a:xfrm>
            <a:off x="7526725" y="3801400"/>
            <a:ext cx="612000" cy="6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n_</a:t>
            </a:r>
            <a:r>
              <a:rPr b="1" lang="en" u="sng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b="1"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b="1">
              <a:solidFill>
                <a:schemeClr val="dk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en">
                <a:solidFill>
                  <a:schemeClr val="dk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√2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Works Cited</a:t>
            </a:r>
            <a:endParaRPr/>
          </a:p>
        </p:txBody>
      </p:sp>
      <p:sp>
        <p:nvSpPr>
          <p:cNvPr id="245" name="Shape 245"/>
          <p:cNvSpPr txBox="1"/>
          <p:nvPr>
            <p:ph idx="1" type="body"/>
          </p:nvPr>
        </p:nvSpPr>
        <p:spPr>
          <a:xfrm>
            <a:off x="311700" y="1017725"/>
            <a:ext cx="8520600" cy="374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[1]</a:t>
            </a:r>
            <a:r>
              <a:rPr lang="en" sz="1100"/>
              <a:t>Geeks for Geeks. Randomized Algorithms. </a:t>
            </a:r>
            <a:r>
              <a:rPr lang="en" sz="1100" u="sng">
                <a:solidFill>
                  <a:schemeClr val="hlink"/>
                </a:solidFill>
                <a:hlinkClick r:id="rId3"/>
              </a:rPr>
              <a:t>https://www.geeksforgeeks.org/randomized-algorithms-set-1-introduction-and-analysis/</a:t>
            </a:r>
            <a:r>
              <a:rPr lang="en" sz="1100"/>
              <a:t> </a:t>
            </a:r>
            <a:endParaRPr sz="11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/>
              <a:t>[2]</a:t>
            </a:r>
            <a:r>
              <a:rPr lang="en" sz="1100" u="sng">
                <a:solidFill>
                  <a:schemeClr val="hlink"/>
                </a:solidFill>
                <a:hlinkClick r:id="rId4"/>
              </a:rPr>
              <a:t>https://web.stanford.edu/class/cs161/Lectures/Lecture16/Lecture16-compressed.pdf</a:t>
            </a:r>
            <a:r>
              <a:rPr lang="en" sz="1100"/>
              <a:t> </a:t>
            </a:r>
            <a:endParaRPr sz="11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/>
              <a:t>[3] Geeks for Geeks. Randomized Algorithms.</a:t>
            </a:r>
            <a:r>
              <a:rPr lang="en" sz="110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" sz="1100" u="sng">
                <a:solidFill>
                  <a:schemeClr val="hlink"/>
                </a:solidFill>
                <a:hlinkClick r:id="rId5"/>
              </a:rPr>
              <a:t>https://www.geeksforgeeks.org/randomized-algorithms-set-2-classification-and-applications/</a:t>
            </a:r>
            <a:endParaRPr sz="11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/>
              <a:t>[4]Las Vegas and Monte Carlo Algorithms. Lecturer: Debmalya Panigrahi Scribe: Tianqi Song. </a:t>
            </a:r>
            <a:r>
              <a:rPr lang="en" sz="1100" u="sng">
                <a:solidFill>
                  <a:schemeClr val="hlink"/>
                </a:solidFill>
                <a:hlinkClick r:id="rId6"/>
              </a:rPr>
              <a:t>https://www2.cs.duke.edu/courses/spring16/compsci330/Notes/LVMC.pdf</a:t>
            </a:r>
            <a:endParaRPr sz="11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/>
              <a:t>[5]Randomized Algorithms. Prabhakar Raghavan. IBM Almaden Research Center. San Jose CA. </a:t>
            </a:r>
            <a:r>
              <a:rPr lang="en" sz="1100" u="sng">
                <a:solidFill>
                  <a:schemeClr val="hlink"/>
                </a:solidFill>
                <a:hlinkClick r:id="rId7"/>
              </a:rPr>
              <a:t>http://theory.stanford.edu/people/pragh/amstalk.pdf</a:t>
            </a:r>
            <a:r>
              <a:rPr lang="en" sz="1100"/>
              <a:t> ]</a:t>
            </a:r>
            <a:endParaRPr sz="11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/>
              <a:t>[6] Las Vegas image. </a:t>
            </a:r>
            <a:r>
              <a:rPr lang="en" sz="1100" u="sng">
                <a:solidFill>
                  <a:schemeClr val="hlink"/>
                </a:solidFill>
                <a:hlinkClick r:id="rId8"/>
              </a:rPr>
              <a:t>https://www.lonelyplanet.com/news/2018/03/13/las-vegas-cost-calculator/</a:t>
            </a:r>
            <a:r>
              <a:rPr lang="en" sz="1100"/>
              <a:t> </a:t>
            </a:r>
            <a:endParaRPr sz="1100"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/>
              <a:t>[7] Gambling chip. </a:t>
            </a:r>
            <a:r>
              <a:rPr lang="en" sz="1100" u="sng">
                <a:solidFill>
                  <a:schemeClr val="hlink"/>
                </a:solidFill>
                <a:hlinkClick r:id="rId9"/>
              </a:rPr>
              <a:t>http://www.thebestpokersite.com/product/1000-11-5-gram-las-vegas-chips-in-silver-aluminum-case/</a:t>
            </a:r>
            <a:endParaRPr sz="1100"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100"/>
              <a:t>[8] Randomness in Deep Learning Systems: Monte Carlo and Las Vegas Methods image. </a:t>
            </a:r>
            <a:r>
              <a:rPr lang="en" sz="1100" u="sng">
                <a:solidFill>
                  <a:schemeClr val="hlink"/>
                </a:solidFill>
                <a:hlinkClick r:id="rId10"/>
              </a:rPr>
              <a:t>https://medium.com/@jrodthoughts/randomness-in-deep-learning-systems-monte-carlo-and-las-vegas-methods-fc03108fa80c</a:t>
            </a:r>
            <a:r>
              <a:rPr lang="en" sz="1100"/>
              <a:t>   </a:t>
            </a:r>
            <a:endParaRPr sz="11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Works Cited</a:t>
            </a:r>
            <a:endParaRPr/>
          </a:p>
        </p:txBody>
      </p:sp>
      <p:sp>
        <p:nvSpPr>
          <p:cNvPr id="251" name="Shape 25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/>
              <a:t>[9] Atlantic City Algorithm </a:t>
            </a:r>
            <a:r>
              <a:rPr lang="en" sz="1100" u="sng">
                <a:solidFill>
                  <a:schemeClr val="hlink"/>
                </a:solidFill>
                <a:hlinkClick r:id="rId3"/>
              </a:rPr>
              <a:t>https://en.wikipedia.org/wiki/Atlantic_City_algorithm</a:t>
            </a:r>
            <a:r>
              <a:rPr lang="en" sz="1100"/>
              <a:t> </a:t>
            </a:r>
            <a:endParaRPr sz="11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en" sz="1100"/>
              <a:t>[10] </a:t>
            </a:r>
            <a:r>
              <a:rPr lang="en" sz="1100" u="sng">
                <a:solidFill>
                  <a:schemeClr val="accent5"/>
                </a:solidFill>
                <a:hlinkClick r:id="rId4"/>
              </a:rPr>
              <a:t>https://en.wikipedia.org/wiki/Las_Vegas#/media/File:Night_aerial_view,_Las_Vegas,_Nevada,_04649u.jpg</a:t>
            </a:r>
            <a:r>
              <a:rPr lang="en" sz="1100"/>
              <a:t> </a:t>
            </a:r>
            <a:endParaRPr sz="11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/>
              <a:t>[11] </a:t>
            </a:r>
            <a:r>
              <a:rPr lang="en" sz="1100" u="sng">
                <a:solidFill>
                  <a:schemeClr val="hlink"/>
                </a:solidFill>
                <a:hlinkClick r:id="rId5"/>
              </a:rPr>
              <a:t>http://www.fairmontmoments.com/destinations/europe/fairmont-monte-carlo/sporting-life-in-monte-carlo</a:t>
            </a:r>
            <a:r>
              <a:rPr lang="en" sz="1100"/>
              <a:t> </a:t>
            </a:r>
            <a:endParaRPr sz="11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/>
              <a:t>[12] </a:t>
            </a:r>
            <a:r>
              <a:rPr lang="en" sz="1100" u="sng">
                <a:solidFill>
                  <a:schemeClr val="hlink"/>
                </a:solidFill>
                <a:hlinkClick r:id="rId6"/>
              </a:rPr>
              <a:t>https://en.wikipedia.org/wiki/Randomized_algorithm</a:t>
            </a:r>
            <a:r>
              <a:rPr lang="en" sz="1100"/>
              <a:t> </a:t>
            </a:r>
            <a:endParaRPr sz="1100"/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100"/>
              <a:t>[13]  </a:t>
            </a:r>
            <a:r>
              <a:rPr lang="en" sz="1100" u="sng">
                <a:solidFill>
                  <a:schemeClr val="hlink"/>
                </a:solidFill>
                <a:hlinkClick r:id="rId7"/>
              </a:rPr>
              <a:t>https://www.cs.cmu.edu/~avrim/451f11/lectures/lect0906.pdf</a:t>
            </a:r>
            <a:r>
              <a:rPr lang="en" sz="1100"/>
              <a:t> </a:t>
            </a:r>
            <a:endParaRPr sz="1100"/>
          </a:p>
          <a:p>
            <a:pPr indent="0" lvl="0" marL="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randomized algorithms?</a:t>
            </a:r>
            <a:endParaRPr/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An algorithm that uses random numbers to decide what to do next anywhere in its logic [1]</a:t>
            </a:r>
            <a:endParaRPr/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Classified into two categories: Las Vegas and Monte Carlo algorithms </a:t>
            </a:r>
            <a:endParaRPr/>
          </a:p>
          <a:p>
            <a:pPr indent="-34290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Applications: used in Cryptography, sorting, searching, primality testing, minimum spanning trees, shortest paths and minimum cuts of a graph [5]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History of Monte Carlo and Las Vegas Algorithms</a:t>
            </a:r>
            <a:endParaRPr/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Monte Carlo Algorithms: </a:t>
            </a:r>
            <a:br>
              <a:rPr lang="en"/>
            </a:br>
            <a:r>
              <a:rPr lang="en"/>
              <a:t>The term Monte Carlo was first introduced by Nicholas Metropolis in 1947 to describe the Monte Carlo Method which was used for simulations during the Manhattan Project.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br>
              <a:rPr lang="en"/>
            </a:br>
            <a:r>
              <a:rPr lang="en"/>
              <a:t>Las Vegas Algorithms:</a:t>
            </a:r>
            <a:br>
              <a:rPr lang="en"/>
            </a:br>
            <a:r>
              <a:rPr lang="en"/>
              <a:t>Introduced after Monte Carlo Algorithms in 1979 by László Babai, a Hungarian professor of computer science and mathematics who teaches at the University of Chicago.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Differences between Las Vegas &amp; Monte Carlo</a:t>
            </a:r>
            <a:endParaRPr/>
          </a:p>
        </p:txBody>
      </p:sp>
      <p:pic>
        <p:nvPicPr>
          <p:cNvPr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6425" y="1605169"/>
            <a:ext cx="4011726" cy="2672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Shape 8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75775" y="1601500"/>
            <a:ext cx="4011725" cy="268017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Shape 84"/>
          <p:cNvSpPr txBox="1"/>
          <p:nvPr>
            <p:ph idx="1" type="body"/>
          </p:nvPr>
        </p:nvSpPr>
        <p:spPr>
          <a:xfrm>
            <a:off x="0" y="4776000"/>
            <a:ext cx="9144000" cy="36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900"/>
              <a:t>[10] 																	            		   [11]</a:t>
            </a:r>
            <a:endParaRPr sz="9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344250" y="1011225"/>
            <a:ext cx="8455500" cy="3533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It is not possible for a Monte Carlo algorithm to be converted into a Las Vegas algorithm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 txBox="1"/>
          <p:nvPr>
            <p:ph type="title"/>
          </p:nvPr>
        </p:nvSpPr>
        <p:spPr>
          <a:xfrm>
            <a:off x="311700" y="445025"/>
            <a:ext cx="3695100" cy="58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Las Vegas vs Monte Carlo</a:t>
            </a:r>
            <a:endParaRPr/>
          </a:p>
        </p:txBody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311700" y="1169425"/>
            <a:ext cx="7784100" cy="42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Las Vegas</a:t>
            </a:r>
            <a:endParaRPr/>
          </a:p>
        </p:txBody>
      </p:sp>
      <p:pic>
        <p:nvPicPr>
          <p:cNvPr id="96" name="Shape 9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700" y="3589475"/>
            <a:ext cx="5962650" cy="1466850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Shape 97"/>
          <p:cNvSpPr txBox="1"/>
          <p:nvPr>
            <p:ph idx="1" type="body"/>
          </p:nvPr>
        </p:nvSpPr>
        <p:spPr>
          <a:xfrm>
            <a:off x="311700" y="3122975"/>
            <a:ext cx="8224200" cy="42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Monte Carlo</a:t>
            </a:r>
            <a:endParaRPr/>
          </a:p>
        </p:txBody>
      </p:sp>
      <p:pic>
        <p:nvPicPr>
          <p:cNvPr id="98" name="Shape 98"/>
          <p:cNvPicPr preferRelativeResize="0"/>
          <p:nvPr/>
        </p:nvPicPr>
        <p:blipFill rotWithShape="1">
          <a:blip r:embed="rId4">
            <a:alphaModFix/>
          </a:blip>
          <a:srcRect b="0" l="0" r="950" t="0"/>
          <a:stretch/>
        </p:blipFill>
        <p:spPr>
          <a:xfrm>
            <a:off x="311700" y="1590325"/>
            <a:ext cx="5962650" cy="1247775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>
            <p:ph idx="1" type="body"/>
          </p:nvPr>
        </p:nvSpPr>
        <p:spPr>
          <a:xfrm>
            <a:off x="4209300" y="342625"/>
            <a:ext cx="4326600" cy="1247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1600"/>
              </a:spcAft>
              <a:buNone/>
            </a:pPr>
            <a:r>
              <a:rPr b="1" lang="en" sz="1400"/>
              <a:t>Input:</a:t>
            </a:r>
            <a:r>
              <a:rPr lang="en" sz="1400"/>
              <a:t> An array of n≥2 elements, in which half are ‘a’s and the other half are ‘b’s.</a:t>
            </a:r>
            <a:br>
              <a:rPr lang="en" sz="1400"/>
            </a:br>
            <a:r>
              <a:rPr b="1" lang="en" sz="1400"/>
              <a:t>Output:</a:t>
            </a:r>
            <a:r>
              <a:rPr lang="en" sz="1400"/>
              <a:t> Find an ‘a’ in the array.</a:t>
            </a:r>
            <a:br>
              <a:rPr lang="en"/>
            </a:br>
            <a:endParaRPr/>
          </a:p>
        </p:txBody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8535900" y="4726625"/>
            <a:ext cx="434700" cy="32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50000"/>
              </a:lnSpc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100"/>
              <a:t>[12]</a:t>
            </a:r>
            <a:endParaRPr sz="11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000000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Shape 10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00488" y="-12"/>
            <a:ext cx="6943025" cy="46286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  <a:reflection blurRad="0" dir="5400000" dist="38100" endA="0" endPos="30000" fadeDir="5400012" kx="0" rotWithShape="0" algn="bl" stPos="0" sy="-100000" ky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a Las Vegas Algorithm?</a:t>
            </a:r>
            <a:endParaRPr/>
          </a:p>
        </p:txBody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 randomized algorithm that always gives correct or optimal results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Runtime is random, but the algorithm always succeeds in giving a correct answer. </a:t>
            </a:r>
            <a:r>
              <a:rPr lang="en"/>
              <a:t>Time complexity is based on a random value and is evaluated as expected value.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Probabilities/expectations are independent of the input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Does not gamble with correctness of the result</a:t>
            </a:r>
            <a:endParaRPr/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Only gambles with the resources used for the computation</a:t>
            </a:r>
            <a:r>
              <a:rPr lang="en" sz="1100">
                <a:solidFill>
                  <a:srgbClr val="54545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br>
              <a:rPr lang="en"/>
            </a:br>
            <a:br>
              <a:rPr lang="en"/>
            </a:br>
            <a:endParaRPr/>
          </a:p>
        </p:txBody>
      </p:sp>
      <p:pic>
        <p:nvPicPr>
          <p:cNvPr id="112" name="Shape 1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53700" y="3392575"/>
            <a:ext cx="2457825" cy="163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F9D58"/>
      </a:accent4>
      <a:accent5>
        <a:srgbClr val="01AFD1"/>
      </a:accent5>
      <a:accent6>
        <a:srgbClr val="9C27B0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