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embeddedFontLst>
    <p:embeddedFont>
      <p:font typeface="Alfa Slab One"/>
      <p:regular r:id="rId31"/>
    </p:embeddedFont>
    <p:embeddedFont>
      <p:font typeface="Proxima Nova"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upv.es/deioac/Investigacion/articulo.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1400">
                <a:solidFill>
                  <a:schemeClr val="dk2"/>
                </a:solidFill>
                <a:latin typeface="Proxima Nova"/>
                <a:ea typeface="Proxima Nova"/>
                <a:cs typeface="Proxima Nova"/>
                <a:sym typeface="Proxima Nova"/>
              </a:rPr>
              <a:t>The lower number of ants allows the individual to change the path much faster. The higher number of ants in population causes the higher accumulation of pheromone on edges, and thus an individual keeps the path with higher concentration of pheromone with a high probability. </a:t>
            </a:r>
            <a:endParaRPr sz="1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1400">
                <a:solidFill>
                  <a:schemeClr val="dk2"/>
                </a:solidFill>
                <a:latin typeface="Proxima Nova"/>
                <a:ea typeface="Proxima Nova"/>
                <a:cs typeface="Proxima Nova"/>
                <a:sym typeface="Proxima Nova"/>
              </a:rPr>
              <a:t>The lower number of ants allows the individual to change the path much faster. The higher number of ants in population causes the higher accumulation of pheromone on edges, and thus an individual keeps the path with higher concentration of pheromone with a high probability. </a:t>
            </a:r>
            <a:endParaRPr sz="1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1400">
                <a:solidFill>
                  <a:schemeClr val="dk2"/>
                </a:solidFill>
                <a:latin typeface="Proxima Nova"/>
                <a:ea typeface="Proxima Nova"/>
                <a:cs typeface="Proxima Nova"/>
                <a:sym typeface="Proxima Nova"/>
              </a:rPr>
              <a:t>The lower number of ants allows the individual to change the path much faster. The higher number of ants in population causes the higher accumulation of pheromone on edges, and thus an individual keeps the path with higher concentration of pheromone with a high probability. </a:t>
            </a:r>
            <a:endParaRPr sz="1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1400">
                <a:solidFill>
                  <a:schemeClr val="dk2"/>
                </a:solidFill>
                <a:latin typeface="Proxima Nova"/>
                <a:ea typeface="Proxima Nova"/>
                <a:cs typeface="Proxima Nova"/>
                <a:sym typeface="Proxima Nova"/>
              </a:rPr>
              <a:t>The lower number of ants allows the individual to change the path much faster. The higher number of ants in population causes the higher accumulation of pheromone on edges, and thus an individual keeps the path with higher concentration of pheromone with a high probability. </a:t>
            </a:r>
            <a:endParaRPr sz="1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3rd point: In the 1930’s</a:t>
            </a:r>
            <a:endParaRPr/>
          </a:p>
          <a:p>
            <a:pPr marL="0" lvl="0" indent="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4" name="Shape 22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0" name="Shape 24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sz="14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7" name="Shape 24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4" name="Shape 25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800" u="sng">
                <a:solidFill>
                  <a:schemeClr val="hlink"/>
                </a:solidFill>
                <a:latin typeface="Proxima Nova"/>
                <a:ea typeface="Proxima Nova"/>
                <a:cs typeface="Proxima Nova"/>
                <a:sym typeface="Proxima Nova"/>
                <a:hlinkClick r:id="rId3"/>
              </a:rPr>
              <a:t>http://www.upv.es/deioac/Investigacion/articulo.pdf</a:t>
            </a:r>
            <a:endParaRPr sz="1800">
              <a:solidFill>
                <a:schemeClr val="dk2"/>
              </a:solidFill>
              <a:latin typeface="Proxima Nova"/>
              <a:ea typeface="Proxima Nova"/>
              <a:cs typeface="Proxima Nova"/>
              <a:sym typeface="Proxima Nova"/>
            </a:endParaRPr>
          </a:p>
          <a:p>
            <a:pPr marL="0" lvl="0" indent="0">
              <a:spcBef>
                <a:spcPts val="0"/>
              </a:spcBef>
              <a:spcAft>
                <a:spcPts val="0"/>
              </a:spcAft>
              <a:buNone/>
            </a:pPr>
            <a:endParaRPr sz="1800">
              <a:solidFill>
                <a:schemeClr val="dk2"/>
              </a:solidFill>
              <a:latin typeface="Proxima Nova"/>
              <a:ea typeface="Proxima Nova"/>
              <a:cs typeface="Proxima Nova"/>
              <a:sym typeface="Proxima Nova"/>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6" name="Shape 2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2" name="Shape 2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8" name="Shape 27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http://computing.dcu.ie/~humphrys/Notes/AI/statespace.html</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Shape 10"/>
          <p:cNvCxnSpPr/>
          <p:nvPr/>
        </p:nvCxnSpPr>
        <p:spPr>
          <a:xfrm>
            <a:off x="4278300" y="2751163"/>
            <a:ext cx="587400" cy="0"/>
          </a:xfrm>
          <a:prstGeom prst="straightConnector1">
            <a:avLst/>
          </a:prstGeom>
          <a:noFill/>
          <a:ln w="76200" cap="flat" cmpd="sng">
            <a:solidFill>
              <a:schemeClr val="dk1"/>
            </a:solidFill>
            <a:prstDash val="solid"/>
            <a:round/>
            <a:headEnd type="none" w="sm" len="sm"/>
            <a:tailEnd type="none" w="sm" len="sm"/>
          </a:ln>
        </p:spPr>
      </p:cxnSp>
      <p:sp>
        <p:nvSpPr>
          <p:cNvPr id="11" name="Shape 11"/>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2" name="Shape 12"/>
          <p:cNvSpPr txBox="1">
            <a:spLocks noGrp="1"/>
          </p:cNvSpPr>
          <p:nvPr>
            <p:ph type="subTitle" idx="1"/>
          </p:nvPr>
        </p:nvSpPr>
        <p:spPr>
          <a:xfrm>
            <a:off x="311700" y="3165823"/>
            <a:ext cx="8520600" cy="733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13" name="Shape 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Shape 47"/>
          <p:cNvSpPr txBox="1">
            <a:spLocks noGrp="1"/>
          </p:cNvSpPr>
          <p:nvPr>
            <p:ph type="title" hasCustomPrompt="1"/>
          </p:nvPr>
        </p:nvSpPr>
        <p:spPr>
          <a:xfrm>
            <a:off x="311700" y="1167925"/>
            <a:ext cx="8520600" cy="1980000"/>
          </a:xfrm>
          <a:prstGeom prst="rect">
            <a:avLst/>
          </a:prstGeom>
        </p:spPr>
        <p:txBody>
          <a:bodyPr spcFirstLastPara="1" wrap="square" lIns="91425" tIns="91425" rIns="91425" bIns="91425" anchor="ctr" anchorCtr="0"/>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Shape 48"/>
          <p:cNvSpPr txBox="1">
            <a:spLocks noGrp="1"/>
          </p:cNvSpPr>
          <p:nvPr>
            <p:ph type="body" idx="1"/>
          </p:nvPr>
        </p:nvSpPr>
        <p:spPr>
          <a:xfrm>
            <a:off x="311700" y="3224250"/>
            <a:ext cx="8520600" cy="10716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311700" y="2480550"/>
            <a:ext cx="8114400" cy="24459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a:endParaRPr/>
          </a:p>
        </p:txBody>
      </p:sp>
      <p:sp>
        <p:nvSpPr>
          <p:cNvPr id="16" name="Shape 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9" name="Shape 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Shape 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Shape 23"/>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Shape 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Shape 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6318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Shape 31"/>
          <p:cNvSpPr txBox="1">
            <a:spLocks noGrp="1"/>
          </p:cNvSpPr>
          <p:nvPr>
            <p:ph type="body" idx="1"/>
          </p:nvPr>
        </p:nvSpPr>
        <p:spPr>
          <a:xfrm>
            <a:off x="311700" y="1490875"/>
            <a:ext cx="2808000" cy="30780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Shape 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5" name="Shape 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Shape 37"/>
          <p:cNvSpPr/>
          <p:nvPr/>
        </p:nvSpPr>
        <p:spPr>
          <a:xfrm>
            <a:off x="4572000" y="10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cxnSp>
        <p:nvCxnSpPr>
          <p:cNvPr id="38" name="Shape 38"/>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39" name="Shape 39"/>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0" name="Shape 40"/>
          <p:cNvSpPr txBox="1">
            <a:spLocks noGrp="1"/>
          </p:cNvSpPr>
          <p:nvPr>
            <p:ph type="subTitle" idx="1"/>
          </p:nvPr>
        </p:nvSpPr>
        <p:spPr>
          <a:xfrm>
            <a:off x="265500" y="2981125"/>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41" name="Shape 4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2" name="Shape 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a:endParaRPr/>
          </a:p>
        </p:txBody>
      </p:sp>
      <p:sp>
        <p:nvSpPr>
          <p:cNvPr id="45" name="Shape 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ameday">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marL="914400" lvl="1"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marL="1371600" lvl="2"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marL="1828800" lvl="3"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marL="2286000" lvl="4"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marL="2743200" lvl="5"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marL="3200400" lvl="6"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marL="3657600" lvl="7"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marL="4114800" lvl="8" indent="-317500">
              <a:lnSpc>
                <a:spcPct val="115000"/>
              </a:lnSpc>
              <a:spcBef>
                <a:spcPts val="1600"/>
              </a:spcBef>
              <a:spcAft>
                <a:spcPts val="160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Lin%E2%80%93Kernighan"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computing.dcu.ie/~humphrys/Notes/AI/statespace.html"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311700" y="522709"/>
            <a:ext cx="8520600" cy="19578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dirty="0"/>
              <a:t>Approximation of Traveling Salesman Problem</a:t>
            </a:r>
            <a:endParaRPr dirty="0"/>
          </a:p>
        </p:txBody>
      </p:sp>
      <p:sp>
        <p:nvSpPr>
          <p:cNvPr id="57" name="Shape 57"/>
          <p:cNvSpPr txBox="1">
            <a:spLocks noGrp="1"/>
          </p:cNvSpPr>
          <p:nvPr>
            <p:ph type="subTitle" idx="1"/>
          </p:nvPr>
        </p:nvSpPr>
        <p:spPr>
          <a:xfrm>
            <a:off x="311700" y="3165826"/>
            <a:ext cx="8520600" cy="1027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Will Borwegen</a:t>
            </a:r>
            <a:endParaRPr/>
          </a:p>
          <a:p>
            <a:pPr marL="0" lvl="0" indent="0">
              <a:spcBef>
                <a:spcPts val="0"/>
              </a:spcBef>
              <a:spcAft>
                <a:spcPts val="0"/>
              </a:spcAft>
              <a:buNone/>
            </a:pPr>
            <a:r>
              <a:rPr lang="en"/>
              <a:t>Jose Cortes</a:t>
            </a:r>
            <a:endParaRPr/>
          </a:p>
          <a:p>
            <a:pPr marL="0" lvl="0" indent="0">
              <a:spcBef>
                <a:spcPts val="0"/>
              </a:spcBef>
              <a:spcAft>
                <a:spcPts val="0"/>
              </a:spcAft>
              <a:buNone/>
            </a:pPr>
            <a:r>
              <a:rPr lang="en"/>
              <a:t>Ziyue Dong</a:t>
            </a:r>
            <a:endParaRPr/>
          </a:p>
          <a:p>
            <a:pPr marL="0" lvl="0" indent="0">
              <a:spcBef>
                <a:spcPts val="0"/>
              </a:spcBef>
              <a:spcAft>
                <a:spcPts val="0"/>
              </a:spcAft>
              <a:buNone/>
            </a:pPr>
            <a:r>
              <a:rPr lang="en"/>
              <a:t>Katie Vervack</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Example</a:t>
            </a:r>
            <a:endParaRPr/>
          </a:p>
        </p:txBody>
      </p:sp>
      <p:pic>
        <p:nvPicPr>
          <p:cNvPr id="115" name="Shape 115"/>
          <p:cNvPicPr preferRelativeResize="0"/>
          <p:nvPr/>
        </p:nvPicPr>
        <p:blipFill>
          <a:blip r:embed="rId3">
            <a:alphaModFix/>
          </a:blip>
          <a:stretch>
            <a:fillRect/>
          </a:stretch>
        </p:blipFill>
        <p:spPr>
          <a:xfrm>
            <a:off x="235500" y="1550020"/>
            <a:ext cx="2748750" cy="2071142"/>
          </a:xfrm>
          <a:prstGeom prst="rect">
            <a:avLst/>
          </a:prstGeom>
          <a:noFill/>
          <a:ln>
            <a:noFill/>
          </a:ln>
        </p:spPr>
      </p:pic>
      <p:pic>
        <p:nvPicPr>
          <p:cNvPr id="116" name="Shape 116"/>
          <p:cNvPicPr preferRelativeResize="0"/>
          <p:nvPr/>
        </p:nvPicPr>
        <p:blipFill>
          <a:blip r:embed="rId4">
            <a:alphaModFix/>
          </a:blip>
          <a:stretch>
            <a:fillRect/>
          </a:stretch>
        </p:blipFill>
        <p:spPr>
          <a:xfrm>
            <a:off x="3197625" y="1536127"/>
            <a:ext cx="2748753" cy="2098925"/>
          </a:xfrm>
          <a:prstGeom prst="rect">
            <a:avLst/>
          </a:prstGeom>
          <a:noFill/>
          <a:ln>
            <a:noFill/>
          </a:ln>
        </p:spPr>
      </p:pic>
      <p:pic>
        <p:nvPicPr>
          <p:cNvPr id="117" name="Shape 117"/>
          <p:cNvPicPr preferRelativeResize="0"/>
          <p:nvPr/>
        </p:nvPicPr>
        <p:blipFill>
          <a:blip r:embed="rId5">
            <a:alphaModFix/>
          </a:blip>
          <a:stretch>
            <a:fillRect/>
          </a:stretch>
        </p:blipFill>
        <p:spPr>
          <a:xfrm>
            <a:off x="6058827" y="1536127"/>
            <a:ext cx="2820200" cy="2098925"/>
          </a:xfrm>
          <a:prstGeom prst="rect">
            <a:avLst/>
          </a:prstGeom>
          <a:noFill/>
          <a:ln>
            <a:noFill/>
          </a:ln>
        </p:spPr>
      </p:pic>
      <p:sp>
        <p:nvSpPr>
          <p:cNvPr id="118" name="Shape 118"/>
          <p:cNvSpPr txBox="1"/>
          <p:nvPr/>
        </p:nvSpPr>
        <p:spPr>
          <a:xfrm>
            <a:off x="1266950" y="3958500"/>
            <a:ext cx="1299300" cy="727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t>Set of cities</a:t>
            </a:r>
            <a:endParaRPr/>
          </a:p>
        </p:txBody>
      </p:sp>
      <p:sp>
        <p:nvSpPr>
          <p:cNvPr id="119" name="Shape 119"/>
          <p:cNvSpPr txBox="1"/>
          <p:nvPr/>
        </p:nvSpPr>
        <p:spPr>
          <a:xfrm>
            <a:off x="3811600" y="3958500"/>
            <a:ext cx="1776000" cy="727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t>Convex hull of cities</a:t>
            </a:r>
            <a:endParaRPr/>
          </a:p>
        </p:txBody>
      </p:sp>
      <p:sp>
        <p:nvSpPr>
          <p:cNvPr id="120" name="Shape 120"/>
          <p:cNvSpPr txBox="1"/>
          <p:nvPr/>
        </p:nvSpPr>
        <p:spPr>
          <a:xfrm>
            <a:off x="7224125" y="3958500"/>
            <a:ext cx="1016400" cy="727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t>Solution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Christofides Algorithm</a:t>
            </a:r>
            <a:endParaRPr/>
          </a:p>
        </p:txBody>
      </p:sp>
      <p:sp>
        <p:nvSpPr>
          <p:cNvPr id="126" name="Shape 1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Comes within 3/2 or 1.5 times the distance of optimal route</a:t>
            </a:r>
            <a:endParaRPr/>
          </a:p>
          <a:p>
            <a:pPr marL="457200" lvl="0" indent="-342900" rtl="0">
              <a:spcBef>
                <a:spcPts val="0"/>
              </a:spcBef>
              <a:spcAft>
                <a:spcPts val="0"/>
              </a:spcAft>
              <a:buSzPts val="1800"/>
              <a:buChar char="●"/>
            </a:pPr>
            <a:r>
              <a:rPr lang="en"/>
              <a:t>Computed in O(n</a:t>
            </a:r>
            <a:r>
              <a:rPr lang="en" baseline="30000"/>
              <a:t>3</a:t>
            </a:r>
            <a:r>
              <a:rPr lang="en"/>
              <a:t>) </a:t>
            </a:r>
            <a:endParaRPr/>
          </a:p>
          <a:p>
            <a:pPr marL="457200" lvl="0" indent="-342900" rtl="0">
              <a:spcBef>
                <a:spcPts val="0"/>
              </a:spcBef>
              <a:spcAft>
                <a:spcPts val="0"/>
              </a:spcAft>
              <a:buSzPts val="1800"/>
              <a:buChar char="●"/>
            </a:pPr>
            <a:r>
              <a:rPr lang="en"/>
              <a:t>Two steps to create our tour:</a:t>
            </a:r>
            <a:endParaRPr/>
          </a:p>
          <a:p>
            <a:pPr marL="914400" lvl="0" indent="-342900" rtl="0">
              <a:spcBef>
                <a:spcPts val="0"/>
              </a:spcBef>
              <a:spcAft>
                <a:spcPts val="0"/>
              </a:spcAft>
              <a:buSzPts val="1800"/>
              <a:buAutoNum type="arabicPeriod"/>
            </a:pPr>
            <a:r>
              <a:rPr lang="en"/>
              <a:t>Create a minimum spanning tree for the problem using Kruskal’s algorithm</a:t>
            </a:r>
            <a:endParaRPr/>
          </a:p>
          <a:p>
            <a:pPr marL="914400" lvl="0" indent="-342900" rtl="0">
              <a:spcBef>
                <a:spcPts val="0"/>
              </a:spcBef>
              <a:spcAft>
                <a:spcPts val="0"/>
              </a:spcAft>
              <a:buSzPts val="1800"/>
              <a:buAutoNum type="arabicPeriod"/>
            </a:pPr>
            <a:r>
              <a:rPr lang="en"/>
              <a:t>Determine the optimal/shortest matching for the problem with the set of vertices of odd order</a:t>
            </a:r>
            <a:endParaRPr/>
          </a:p>
          <a:p>
            <a:pPr marL="457200" lvl="0" indent="-342900" rtl="0">
              <a:spcBef>
                <a:spcPts val="1600"/>
              </a:spcBef>
              <a:spcAft>
                <a:spcPts val="0"/>
              </a:spcAft>
              <a:buSzPts val="1800"/>
              <a:buChar char="●"/>
            </a:pPr>
            <a:r>
              <a:rPr lang="en"/>
              <a:t>This is where our distance bound comes from. Minimum spanning tree is less than or equal to full tour and the matching is less than or equal to half a full tour, since a perfect matching is half the edges of a graph.</a:t>
            </a:r>
            <a:endParaRPr/>
          </a:p>
          <a:p>
            <a:pPr marL="457200" lvl="0" indent="-342900" rtl="0">
              <a:spcBef>
                <a:spcPts val="0"/>
              </a:spcBef>
              <a:spcAft>
                <a:spcPts val="0"/>
              </a:spcAft>
              <a:buSzPts val="1800"/>
              <a:buChar char="●"/>
            </a:pPr>
            <a:r>
              <a:rPr lang="en"/>
              <a:t>Must abide by triangle equity! (Real world examples do) </a:t>
            </a:r>
            <a:endParaRPr/>
          </a:p>
          <a:p>
            <a:pPr marL="0" lvl="0" indent="0" rtl="0">
              <a:spcBef>
                <a:spcPts val="1600"/>
              </a:spcBef>
              <a:spcAft>
                <a:spcPts val="0"/>
              </a:spcAft>
              <a:buNone/>
            </a:pPr>
            <a:endParaRPr/>
          </a:p>
          <a:p>
            <a:pPr marL="0" lvl="0" indent="0">
              <a:spcBef>
                <a:spcPts val="1600"/>
              </a:spcBef>
              <a:spcAft>
                <a:spcPts val="1600"/>
              </a:spcAft>
              <a:buNone/>
            </a:pPr>
            <a:br>
              <a:rPr lang="en"/>
            </a:br>
            <a:br>
              <a:rPr lang="en"/>
            </a:br>
            <a:br>
              <a:rPr lang="en"/>
            </a:b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Example</a:t>
            </a:r>
            <a:endParaRPr/>
          </a:p>
        </p:txBody>
      </p:sp>
      <p:sp>
        <p:nvSpPr>
          <p:cNvPr id="132" name="Shape 1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0"/>
              </a:spcAft>
              <a:buNone/>
            </a:pPr>
            <a:r>
              <a:rPr lang="en"/>
              <a:t>Our cities:							Our minimum</a:t>
            </a:r>
            <a:endParaRPr/>
          </a:p>
          <a:p>
            <a:pPr marL="457200" lvl="0" indent="0">
              <a:lnSpc>
                <a:spcPct val="100000"/>
              </a:lnSpc>
              <a:spcBef>
                <a:spcPts val="0"/>
              </a:spcBef>
              <a:spcAft>
                <a:spcPts val="0"/>
              </a:spcAft>
              <a:buNone/>
            </a:pPr>
            <a:r>
              <a:rPr lang="en"/>
              <a:t>									spanning tree:</a:t>
            </a:r>
            <a:endParaRPr/>
          </a:p>
        </p:txBody>
      </p:sp>
      <p:pic>
        <p:nvPicPr>
          <p:cNvPr id="133" name="Shape 133"/>
          <p:cNvPicPr preferRelativeResize="0"/>
          <p:nvPr/>
        </p:nvPicPr>
        <p:blipFill>
          <a:blip r:embed="rId3">
            <a:alphaModFix/>
          </a:blip>
          <a:stretch>
            <a:fillRect/>
          </a:stretch>
        </p:blipFill>
        <p:spPr>
          <a:xfrm>
            <a:off x="5412263" y="157150"/>
            <a:ext cx="3571875" cy="4829175"/>
          </a:xfrm>
          <a:prstGeom prst="rect">
            <a:avLst/>
          </a:prstGeom>
          <a:noFill/>
          <a:ln>
            <a:noFill/>
          </a:ln>
        </p:spPr>
      </p:pic>
      <p:pic>
        <p:nvPicPr>
          <p:cNvPr id="134" name="Shape 134"/>
          <p:cNvPicPr preferRelativeResize="0"/>
          <p:nvPr/>
        </p:nvPicPr>
        <p:blipFill>
          <a:blip r:embed="rId4">
            <a:alphaModFix/>
          </a:blip>
          <a:stretch>
            <a:fillRect/>
          </a:stretch>
        </p:blipFill>
        <p:spPr>
          <a:xfrm>
            <a:off x="1121713" y="157150"/>
            <a:ext cx="3571875" cy="48291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Pt. 2</a:t>
            </a:r>
            <a:endParaRPr/>
          </a:p>
        </p:txBody>
      </p:sp>
      <p:sp>
        <p:nvSpPr>
          <p:cNvPr id="140" name="Shape 14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0"/>
              </a:spcAft>
              <a:buNone/>
            </a:pPr>
            <a:r>
              <a:rPr lang="en"/>
              <a:t>Matching set:							Adding our</a:t>
            </a:r>
            <a:endParaRPr/>
          </a:p>
          <a:p>
            <a:pPr marL="4114800" lvl="0" indent="457200">
              <a:lnSpc>
                <a:spcPct val="100000"/>
              </a:lnSpc>
              <a:spcBef>
                <a:spcPts val="0"/>
              </a:spcBef>
              <a:spcAft>
                <a:spcPts val="0"/>
              </a:spcAft>
              <a:buNone/>
            </a:pPr>
            <a:r>
              <a:rPr lang="en"/>
              <a:t>matching set:</a:t>
            </a:r>
            <a:endParaRPr/>
          </a:p>
        </p:txBody>
      </p:sp>
      <p:pic>
        <p:nvPicPr>
          <p:cNvPr id="141" name="Shape 141"/>
          <p:cNvPicPr preferRelativeResize="0"/>
          <p:nvPr/>
        </p:nvPicPr>
        <p:blipFill>
          <a:blip r:embed="rId3">
            <a:alphaModFix/>
          </a:blip>
          <a:stretch>
            <a:fillRect/>
          </a:stretch>
        </p:blipFill>
        <p:spPr>
          <a:xfrm>
            <a:off x="5424538" y="157150"/>
            <a:ext cx="3571875" cy="4829175"/>
          </a:xfrm>
          <a:prstGeom prst="rect">
            <a:avLst/>
          </a:prstGeom>
          <a:noFill/>
          <a:ln>
            <a:noFill/>
          </a:ln>
        </p:spPr>
      </p:pic>
      <p:pic>
        <p:nvPicPr>
          <p:cNvPr id="142" name="Shape 142"/>
          <p:cNvPicPr preferRelativeResize="0"/>
          <p:nvPr/>
        </p:nvPicPr>
        <p:blipFill>
          <a:blip r:embed="rId4">
            <a:alphaModFix/>
          </a:blip>
          <a:stretch>
            <a:fillRect/>
          </a:stretch>
        </p:blipFill>
        <p:spPr>
          <a:xfrm>
            <a:off x="1304013" y="157150"/>
            <a:ext cx="3362325" cy="48291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Iterative Improvement</a:t>
            </a:r>
            <a:endParaRPr sz="1050" b="1" u="sng">
              <a:solidFill>
                <a:srgbClr val="0B0080"/>
              </a:solidFill>
              <a:highlight>
                <a:srgbClr val="FFFFFF"/>
              </a:highlight>
              <a:latin typeface="Arial"/>
              <a:ea typeface="Arial"/>
              <a:cs typeface="Arial"/>
              <a:sym typeface="Arial"/>
              <a:hlinkClick r:id="rId3"/>
            </a:endParaRPr>
          </a:p>
          <a:p>
            <a:pPr marL="0" lvl="0" indent="0" rtl="0">
              <a:spcBef>
                <a:spcPts val="0"/>
              </a:spcBef>
              <a:spcAft>
                <a:spcPts val="0"/>
              </a:spcAft>
              <a:buNone/>
            </a:pPr>
            <a:endParaRPr/>
          </a:p>
        </p:txBody>
      </p:sp>
      <p:sp>
        <p:nvSpPr>
          <p:cNvPr id="148" name="Shape 14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Lin-Kernighan heuristic also known as the k-opt heuristic.</a:t>
            </a:r>
            <a:endParaRPr/>
          </a:p>
          <a:p>
            <a:pPr marL="457200" lvl="0" indent="-342900" rtl="0">
              <a:spcBef>
                <a:spcPts val="0"/>
              </a:spcBef>
              <a:spcAft>
                <a:spcPts val="0"/>
              </a:spcAft>
              <a:buSzPts val="1800"/>
              <a:buChar char="●"/>
            </a:pPr>
            <a:r>
              <a:rPr lang="en"/>
              <a:t>Pairwise exchange also known as the 2-opt heuristic.</a:t>
            </a:r>
            <a:endParaRPr/>
          </a:p>
          <a:p>
            <a:pPr marL="457200" lvl="0" indent="-342900" rtl="0">
              <a:spcBef>
                <a:spcPts val="0"/>
              </a:spcBef>
              <a:spcAft>
                <a:spcPts val="0"/>
              </a:spcAft>
              <a:buSzPts val="1800"/>
              <a:buChar char="●"/>
            </a:pPr>
            <a:r>
              <a:rPr lang="en"/>
              <a:t>K-opt preserves accuracy, while 2-opt prioritizes speed.</a:t>
            </a:r>
            <a:endParaRPr/>
          </a:p>
          <a:p>
            <a:pPr marL="457200" lvl="0" indent="-342900" rtl="0">
              <a:spcBef>
                <a:spcPts val="0"/>
              </a:spcBef>
              <a:spcAft>
                <a:spcPts val="0"/>
              </a:spcAft>
              <a:buSzPts val="1800"/>
              <a:buChar char="●"/>
            </a:pPr>
            <a:r>
              <a:rPr lang="en"/>
              <a:t>Today, variations of k-opt are leading the way in TSP improvements</a:t>
            </a:r>
            <a:endParaRPr/>
          </a:p>
          <a:p>
            <a:pPr marL="457200" lvl="0" indent="-342900" rtl="0">
              <a:spcBef>
                <a:spcPts val="0"/>
              </a:spcBef>
              <a:spcAft>
                <a:spcPts val="0"/>
              </a:spcAft>
              <a:buSzPts val="1800"/>
              <a:buChar char="●"/>
            </a:pPr>
            <a:r>
              <a:rPr lang="en"/>
              <a:t>Steps:</a:t>
            </a:r>
            <a:endParaRPr/>
          </a:p>
          <a:p>
            <a:pPr marL="914400" lvl="0" indent="-342900" rtl="0">
              <a:spcBef>
                <a:spcPts val="0"/>
              </a:spcBef>
              <a:spcAft>
                <a:spcPts val="0"/>
              </a:spcAft>
              <a:buSzPts val="1800"/>
              <a:buAutoNum type="arabicPeriod"/>
            </a:pPr>
            <a:r>
              <a:rPr lang="en"/>
              <a:t> Choose k-edges and remove them.</a:t>
            </a:r>
            <a:endParaRPr/>
          </a:p>
          <a:p>
            <a:pPr marL="914400" lvl="0" indent="-342900" rtl="0">
              <a:spcBef>
                <a:spcPts val="0"/>
              </a:spcBef>
              <a:spcAft>
                <a:spcPts val="0"/>
              </a:spcAft>
              <a:buSzPts val="1800"/>
              <a:buAutoNum type="arabicPeriod"/>
            </a:pPr>
            <a:r>
              <a:rPr lang="en"/>
              <a:t>Draw new edges connecting the vertices in a different way</a:t>
            </a:r>
            <a:endParaRPr/>
          </a:p>
          <a:p>
            <a:pPr marL="914400" lvl="0" indent="-342900" rtl="0">
              <a:spcBef>
                <a:spcPts val="0"/>
              </a:spcBef>
              <a:spcAft>
                <a:spcPts val="0"/>
              </a:spcAft>
              <a:buSzPts val="1800"/>
              <a:buAutoNum type="arabicPeriod"/>
            </a:pPr>
            <a:r>
              <a:rPr lang="en"/>
              <a:t>Measure these edges to see if there was improvement over the removed edges.</a:t>
            </a:r>
            <a:endParaRPr/>
          </a:p>
          <a:p>
            <a:pPr marL="457200" lvl="0" indent="-342900" rtl="0">
              <a:spcBef>
                <a:spcPts val="0"/>
              </a:spcBef>
              <a:spcAft>
                <a:spcPts val="0"/>
              </a:spcAft>
              <a:buSzPts val="1800"/>
              <a:buChar char="●"/>
            </a:pPr>
            <a:r>
              <a:rPr lang="en"/>
              <a:t>Often, an easy sign is crossed edges, such as in this picture.</a:t>
            </a:r>
            <a:endParaRPr/>
          </a:p>
        </p:txBody>
      </p:sp>
      <p:pic>
        <p:nvPicPr>
          <p:cNvPr id="149" name="Shape 149"/>
          <p:cNvPicPr preferRelativeResize="0"/>
          <p:nvPr/>
        </p:nvPicPr>
        <p:blipFill>
          <a:blip r:embed="rId4">
            <a:alphaModFix/>
          </a:blip>
          <a:stretch>
            <a:fillRect/>
          </a:stretch>
        </p:blipFill>
        <p:spPr>
          <a:xfrm>
            <a:off x="6736800" y="445013"/>
            <a:ext cx="2095500" cy="27146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Ant Colony Optimization</a:t>
            </a:r>
            <a:endParaRPr/>
          </a:p>
        </p:txBody>
      </p:sp>
      <p:sp>
        <p:nvSpPr>
          <p:cNvPr id="155" name="Shape 155"/>
          <p:cNvSpPr txBox="1">
            <a:spLocks noGrp="1"/>
          </p:cNvSpPr>
          <p:nvPr>
            <p:ph type="body" idx="1"/>
          </p:nvPr>
        </p:nvSpPr>
        <p:spPr>
          <a:xfrm>
            <a:off x="311700" y="11671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Pheromone trails</a:t>
            </a:r>
            <a:endParaRPr/>
          </a:p>
          <a:p>
            <a:pPr marL="0" lvl="0" indent="0" rtl="0">
              <a:spcBef>
                <a:spcPts val="1600"/>
              </a:spcBef>
              <a:spcAft>
                <a:spcPts val="0"/>
              </a:spcAft>
              <a:buNone/>
            </a:pPr>
            <a:endParaRPr/>
          </a:p>
          <a:p>
            <a:pPr marL="0" lvl="0" indent="0" rtl="0">
              <a:spcBef>
                <a:spcPts val="1600"/>
              </a:spcBef>
              <a:spcAft>
                <a:spcPts val="0"/>
              </a:spcAft>
              <a:buNone/>
            </a:pPr>
            <a:endParaRPr/>
          </a:p>
          <a:p>
            <a:pPr marL="0" lvl="0" indent="0" rtl="0">
              <a:spcBef>
                <a:spcPts val="1600"/>
              </a:spcBef>
              <a:spcAft>
                <a:spcPts val="1600"/>
              </a:spcAft>
              <a:buNone/>
            </a:pPr>
            <a:endParaRPr/>
          </a:p>
        </p:txBody>
      </p:sp>
      <p:pic>
        <p:nvPicPr>
          <p:cNvPr id="156" name="Shape 156"/>
          <p:cNvPicPr preferRelativeResize="0"/>
          <p:nvPr/>
        </p:nvPicPr>
        <p:blipFill>
          <a:blip r:embed="rId3">
            <a:alphaModFix/>
          </a:blip>
          <a:stretch>
            <a:fillRect/>
          </a:stretch>
        </p:blipFill>
        <p:spPr>
          <a:xfrm>
            <a:off x="6444075" y="350250"/>
            <a:ext cx="2093025" cy="1631575"/>
          </a:xfrm>
          <a:prstGeom prst="rect">
            <a:avLst/>
          </a:prstGeom>
          <a:noFill/>
          <a:ln>
            <a:noFill/>
          </a:ln>
        </p:spPr>
      </p:pic>
      <p:cxnSp>
        <p:nvCxnSpPr>
          <p:cNvPr id="157" name="Shape 157"/>
          <p:cNvCxnSpPr/>
          <p:nvPr/>
        </p:nvCxnSpPr>
        <p:spPr>
          <a:xfrm rot="10800000" flipH="1">
            <a:off x="1004500" y="3191075"/>
            <a:ext cx="6184200" cy="12000"/>
          </a:xfrm>
          <a:prstGeom prst="straightConnector1">
            <a:avLst/>
          </a:prstGeom>
          <a:noFill/>
          <a:ln w="76200" cap="flat" cmpd="sng">
            <a:solidFill>
              <a:schemeClr val="dk2"/>
            </a:solidFill>
            <a:prstDash val="dash"/>
            <a:round/>
            <a:headEnd type="none" w="med" len="med"/>
            <a:tailEnd type="stealth" w="med" len="med"/>
          </a:ln>
        </p:spPr>
      </p:cxnSp>
      <p:sp>
        <p:nvSpPr>
          <p:cNvPr id="158" name="Shape 158"/>
          <p:cNvSpPr txBox="1"/>
          <p:nvPr/>
        </p:nvSpPr>
        <p:spPr>
          <a:xfrm>
            <a:off x="459875" y="2948975"/>
            <a:ext cx="387300" cy="496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2400">
                <a:solidFill>
                  <a:schemeClr val="accent3"/>
                </a:solidFill>
                <a:latin typeface="Alfa Slab One"/>
                <a:ea typeface="Alfa Slab One"/>
                <a:cs typeface="Alfa Slab One"/>
                <a:sym typeface="Alfa Slab One"/>
              </a:rPr>
              <a:t>A</a:t>
            </a:r>
            <a:endParaRPr sz="2400">
              <a:latin typeface="Alfa Slab One"/>
              <a:ea typeface="Alfa Slab One"/>
              <a:cs typeface="Alfa Slab One"/>
              <a:sym typeface="Alfa Slab One"/>
            </a:endParaRPr>
          </a:p>
        </p:txBody>
      </p:sp>
      <p:sp>
        <p:nvSpPr>
          <p:cNvPr id="159" name="Shape 159"/>
          <p:cNvSpPr txBox="1"/>
          <p:nvPr/>
        </p:nvSpPr>
        <p:spPr>
          <a:xfrm>
            <a:off x="7346025" y="2948975"/>
            <a:ext cx="387300" cy="49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a:solidFill>
                  <a:schemeClr val="accent3"/>
                </a:solidFill>
                <a:latin typeface="Alfa Slab One"/>
                <a:ea typeface="Alfa Slab One"/>
                <a:cs typeface="Alfa Slab One"/>
                <a:sym typeface="Alfa Slab One"/>
              </a:rPr>
              <a:t>B</a:t>
            </a:r>
            <a:endParaRPr sz="2400">
              <a:latin typeface="Alfa Slab One"/>
              <a:ea typeface="Alfa Slab One"/>
              <a:cs typeface="Alfa Slab One"/>
              <a:sym typeface="Alfa Slab One"/>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Ant Colony Optimization</a:t>
            </a:r>
            <a:endParaRPr/>
          </a:p>
        </p:txBody>
      </p:sp>
      <p:sp>
        <p:nvSpPr>
          <p:cNvPr id="165" name="Shape 165"/>
          <p:cNvSpPr txBox="1">
            <a:spLocks noGrp="1"/>
          </p:cNvSpPr>
          <p:nvPr>
            <p:ph type="body" idx="1"/>
          </p:nvPr>
        </p:nvSpPr>
        <p:spPr>
          <a:xfrm>
            <a:off x="311700" y="11671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Pheromone trails</a:t>
            </a:r>
            <a:endParaRPr/>
          </a:p>
          <a:p>
            <a:pPr marL="0" lvl="0" indent="0" rtl="0">
              <a:spcBef>
                <a:spcPts val="1600"/>
              </a:spcBef>
              <a:spcAft>
                <a:spcPts val="0"/>
              </a:spcAft>
              <a:buNone/>
            </a:pPr>
            <a:endParaRPr/>
          </a:p>
          <a:p>
            <a:pPr marL="0" lvl="0" indent="0" rtl="0">
              <a:spcBef>
                <a:spcPts val="1600"/>
              </a:spcBef>
              <a:spcAft>
                <a:spcPts val="1600"/>
              </a:spcAft>
              <a:buNone/>
            </a:pPr>
            <a:endParaRPr/>
          </a:p>
        </p:txBody>
      </p:sp>
      <p:pic>
        <p:nvPicPr>
          <p:cNvPr id="166" name="Shape 166"/>
          <p:cNvPicPr preferRelativeResize="0"/>
          <p:nvPr/>
        </p:nvPicPr>
        <p:blipFill>
          <a:blip r:embed="rId3">
            <a:alphaModFix/>
          </a:blip>
          <a:stretch>
            <a:fillRect/>
          </a:stretch>
        </p:blipFill>
        <p:spPr>
          <a:xfrm>
            <a:off x="6444075" y="350250"/>
            <a:ext cx="2093025" cy="1631575"/>
          </a:xfrm>
          <a:prstGeom prst="rect">
            <a:avLst/>
          </a:prstGeom>
          <a:noFill/>
          <a:ln>
            <a:noFill/>
          </a:ln>
        </p:spPr>
      </p:pic>
      <p:cxnSp>
        <p:nvCxnSpPr>
          <p:cNvPr id="167" name="Shape 167"/>
          <p:cNvCxnSpPr/>
          <p:nvPr/>
        </p:nvCxnSpPr>
        <p:spPr>
          <a:xfrm rot="10800000" flipH="1">
            <a:off x="1004500" y="3191075"/>
            <a:ext cx="6184200" cy="12000"/>
          </a:xfrm>
          <a:prstGeom prst="straightConnector1">
            <a:avLst/>
          </a:prstGeom>
          <a:noFill/>
          <a:ln w="76200" cap="flat" cmpd="sng">
            <a:solidFill>
              <a:schemeClr val="dk2"/>
            </a:solidFill>
            <a:prstDash val="dash"/>
            <a:round/>
            <a:headEnd type="none" w="med" len="med"/>
            <a:tailEnd type="stealth" w="med" len="med"/>
          </a:ln>
        </p:spPr>
      </p:cxnSp>
      <p:sp>
        <p:nvSpPr>
          <p:cNvPr id="168" name="Shape 168"/>
          <p:cNvSpPr txBox="1"/>
          <p:nvPr/>
        </p:nvSpPr>
        <p:spPr>
          <a:xfrm>
            <a:off x="459875" y="2948975"/>
            <a:ext cx="387300" cy="49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a:solidFill>
                  <a:schemeClr val="accent3"/>
                </a:solidFill>
                <a:latin typeface="Alfa Slab One"/>
                <a:ea typeface="Alfa Slab One"/>
                <a:cs typeface="Alfa Slab One"/>
                <a:sym typeface="Alfa Slab One"/>
              </a:rPr>
              <a:t>A</a:t>
            </a:r>
            <a:endParaRPr sz="2400">
              <a:latin typeface="Alfa Slab One"/>
              <a:ea typeface="Alfa Slab One"/>
              <a:cs typeface="Alfa Slab One"/>
              <a:sym typeface="Alfa Slab One"/>
            </a:endParaRPr>
          </a:p>
        </p:txBody>
      </p:sp>
      <p:sp>
        <p:nvSpPr>
          <p:cNvPr id="169" name="Shape 169"/>
          <p:cNvSpPr txBox="1"/>
          <p:nvPr/>
        </p:nvSpPr>
        <p:spPr>
          <a:xfrm>
            <a:off x="7346025" y="2948975"/>
            <a:ext cx="387300" cy="49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a:solidFill>
                  <a:schemeClr val="accent3"/>
                </a:solidFill>
                <a:latin typeface="Alfa Slab One"/>
                <a:ea typeface="Alfa Slab One"/>
                <a:cs typeface="Alfa Slab One"/>
                <a:sym typeface="Alfa Slab One"/>
              </a:rPr>
              <a:t>B</a:t>
            </a:r>
            <a:endParaRPr sz="2400">
              <a:latin typeface="Alfa Slab One"/>
              <a:ea typeface="Alfa Slab One"/>
              <a:cs typeface="Alfa Slab One"/>
              <a:sym typeface="Alfa Slab One"/>
            </a:endParaRPr>
          </a:p>
        </p:txBody>
      </p:sp>
      <p:sp>
        <p:nvSpPr>
          <p:cNvPr id="170" name="Shape 170"/>
          <p:cNvSpPr/>
          <p:nvPr/>
        </p:nvSpPr>
        <p:spPr>
          <a:xfrm>
            <a:off x="3497550" y="2355925"/>
            <a:ext cx="617400" cy="847200"/>
          </a:xfrm>
          <a:prstGeom prst="triangle">
            <a:avLst>
              <a:gd name="adj" fmla="val 59379"/>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rtl="0">
              <a:spcBef>
                <a:spcPts val="0"/>
              </a:spcBef>
              <a:spcAft>
                <a:spcPts val="0"/>
              </a:spcAft>
              <a:buNone/>
            </a:pPr>
            <a:endParaRPr>
              <a:solidFill>
                <a:srgbClr val="434343"/>
              </a:solidFill>
              <a:highlight>
                <a:srgbClr val="D9EAD3"/>
              </a:highlight>
            </a:endParaRPr>
          </a:p>
        </p:txBody>
      </p:sp>
      <p:sp>
        <p:nvSpPr>
          <p:cNvPr id="171" name="Shape 171"/>
          <p:cNvSpPr/>
          <p:nvPr/>
        </p:nvSpPr>
        <p:spPr>
          <a:xfrm rot="10800000">
            <a:off x="3521775" y="3215200"/>
            <a:ext cx="593100" cy="1270800"/>
          </a:xfrm>
          <a:prstGeom prst="triangle">
            <a:avLst>
              <a:gd name="adj"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a:off x="3267625" y="2105624"/>
            <a:ext cx="1065025" cy="1036950"/>
          </a:xfrm>
          <a:custGeom>
            <a:avLst/>
            <a:gdLst/>
            <a:ahLst/>
            <a:cxnLst/>
            <a:rect l="0" t="0" r="0" b="0"/>
            <a:pathLst>
              <a:path w="42601" h="41478" extrusionOk="0">
                <a:moveTo>
                  <a:pt x="0" y="40510"/>
                </a:moveTo>
                <a:cubicBezTo>
                  <a:pt x="2582" y="34862"/>
                  <a:pt x="10408" y="12836"/>
                  <a:pt x="15491" y="6623"/>
                </a:cubicBezTo>
                <a:cubicBezTo>
                  <a:pt x="20574" y="411"/>
                  <a:pt x="25980" y="-2574"/>
                  <a:pt x="30498" y="3235"/>
                </a:cubicBezTo>
                <a:cubicBezTo>
                  <a:pt x="35016" y="9044"/>
                  <a:pt x="40584" y="35104"/>
                  <a:pt x="42601" y="41478"/>
                </a:cubicBezTo>
              </a:path>
            </a:pathLst>
          </a:custGeom>
          <a:noFill/>
          <a:ln w="38100" cap="flat" cmpd="sng">
            <a:solidFill>
              <a:schemeClr val="dk2"/>
            </a:solidFill>
            <a:prstDash val="dash"/>
            <a:round/>
            <a:headEnd type="none" w="med" len="med"/>
            <a:tailEnd type="stealth" w="med" len="med"/>
          </a:ln>
        </p:spPr>
      </p:sp>
      <p:sp>
        <p:nvSpPr>
          <p:cNvPr id="173" name="Shape 173"/>
          <p:cNvSpPr/>
          <p:nvPr/>
        </p:nvSpPr>
        <p:spPr>
          <a:xfrm>
            <a:off x="3316050" y="3251500"/>
            <a:ext cx="992400" cy="1332149"/>
          </a:xfrm>
          <a:custGeom>
            <a:avLst/>
            <a:gdLst/>
            <a:ahLst/>
            <a:cxnLst/>
            <a:rect l="0" t="0" r="0" b="0"/>
            <a:pathLst>
              <a:path w="39696" h="59644" extrusionOk="0">
                <a:moveTo>
                  <a:pt x="0" y="484"/>
                </a:moveTo>
                <a:cubicBezTo>
                  <a:pt x="1936" y="8875"/>
                  <a:pt x="6777" y="41794"/>
                  <a:pt x="11618" y="50830"/>
                </a:cubicBezTo>
                <a:cubicBezTo>
                  <a:pt x="16459" y="59867"/>
                  <a:pt x="24365" y="63175"/>
                  <a:pt x="29045" y="54703"/>
                </a:cubicBezTo>
                <a:cubicBezTo>
                  <a:pt x="33725" y="46231"/>
                  <a:pt x="37921" y="9117"/>
                  <a:pt x="39696" y="0"/>
                </a:cubicBezTo>
              </a:path>
            </a:pathLst>
          </a:custGeom>
          <a:noFill/>
          <a:ln w="38100" cap="flat" cmpd="sng">
            <a:solidFill>
              <a:schemeClr val="dk2"/>
            </a:solidFill>
            <a:prstDash val="dash"/>
            <a:round/>
            <a:headEnd type="none" w="med" len="med"/>
            <a:tailEnd type="stealth" w="med" len="med"/>
          </a:ln>
        </p:spPr>
      </p:sp>
      <p:sp>
        <p:nvSpPr>
          <p:cNvPr id="174" name="Shape 174"/>
          <p:cNvSpPr txBox="1"/>
          <p:nvPr/>
        </p:nvSpPr>
        <p:spPr>
          <a:xfrm>
            <a:off x="3400775" y="2634325"/>
            <a:ext cx="278400" cy="290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x</a:t>
            </a:r>
            <a:endParaRPr sz="1800"/>
          </a:p>
        </p:txBody>
      </p:sp>
      <p:sp>
        <p:nvSpPr>
          <p:cNvPr id="175" name="Shape 175"/>
          <p:cNvSpPr txBox="1"/>
          <p:nvPr/>
        </p:nvSpPr>
        <p:spPr>
          <a:xfrm>
            <a:off x="3400775" y="3705400"/>
            <a:ext cx="593100" cy="290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2x</a:t>
            </a:r>
            <a:endParaRPr sz="1800"/>
          </a:p>
        </p:txBody>
      </p:sp>
      <p:sp>
        <p:nvSpPr>
          <p:cNvPr id="176" name="Shape 176"/>
          <p:cNvSpPr txBox="1"/>
          <p:nvPr/>
        </p:nvSpPr>
        <p:spPr>
          <a:xfrm>
            <a:off x="2396175" y="2440650"/>
            <a:ext cx="1065000" cy="338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sz="1800"/>
          </a:p>
        </p:txBody>
      </p:sp>
      <p:sp>
        <p:nvSpPr>
          <p:cNvPr id="177" name="Shape 177"/>
          <p:cNvSpPr txBox="1"/>
          <p:nvPr/>
        </p:nvSpPr>
        <p:spPr>
          <a:xfrm>
            <a:off x="2396150" y="3681250"/>
            <a:ext cx="1065000" cy="338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Ant Colony Optimization</a:t>
            </a:r>
            <a:endParaRPr/>
          </a:p>
        </p:txBody>
      </p:sp>
      <p:sp>
        <p:nvSpPr>
          <p:cNvPr id="183" name="Shape 183"/>
          <p:cNvSpPr txBox="1">
            <a:spLocks noGrp="1"/>
          </p:cNvSpPr>
          <p:nvPr>
            <p:ph type="body" idx="1"/>
          </p:nvPr>
        </p:nvSpPr>
        <p:spPr>
          <a:xfrm>
            <a:off x="311700" y="11671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Pheromone trails</a:t>
            </a:r>
            <a:endParaRPr/>
          </a:p>
          <a:p>
            <a:pPr marL="0" lvl="0" indent="0" rtl="0">
              <a:spcBef>
                <a:spcPts val="1600"/>
              </a:spcBef>
              <a:spcAft>
                <a:spcPts val="0"/>
              </a:spcAft>
              <a:buNone/>
            </a:pPr>
            <a:endParaRPr/>
          </a:p>
          <a:p>
            <a:pPr marL="0" lvl="0" indent="0" rtl="0">
              <a:spcBef>
                <a:spcPts val="1600"/>
              </a:spcBef>
              <a:spcAft>
                <a:spcPts val="1600"/>
              </a:spcAft>
              <a:buNone/>
            </a:pPr>
            <a:endParaRPr/>
          </a:p>
        </p:txBody>
      </p:sp>
      <p:pic>
        <p:nvPicPr>
          <p:cNvPr id="184" name="Shape 184"/>
          <p:cNvPicPr preferRelativeResize="0"/>
          <p:nvPr/>
        </p:nvPicPr>
        <p:blipFill>
          <a:blip r:embed="rId3">
            <a:alphaModFix/>
          </a:blip>
          <a:stretch>
            <a:fillRect/>
          </a:stretch>
        </p:blipFill>
        <p:spPr>
          <a:xfrm>
            <a:off x="6444075" y="350250"/>
            <a:ext cx="2093025" cy="1631575"/>
          </a:xfrm>
          <a:prstGeom prst="rect">
            <a:avLst/>
          </a:prstGeom>
          <a:noFill/>
          <a:ln>
            <a:noFill/>
          </a:ln>
        </p:spPr>
      </p:pic>
      <p:cxnSp>
        <p:nvCxnSpPr>
          <p:cNvPr id="185" name="Shape 185"/>
          <p:cNvCxnSpPr/>
          <p:nvPr/>
        </p:nvCxnSpPr>
        <p:spPr>
          <a:xfrm rot="10800000" flipH="1">
            <a:off x="1004500" y="3191075"/>
            <a:ext cx="6184200" cy="12000"/>
          </a:xfrm>
          <a:prstGeom prst="straightConnector1">
            <a:avLst/>
          </a:prstGeom>
          <a:noFill/>
          <a:ln w="76200" cap="flat" cmpd="sng">
            <a:solidFill>
              <a:schemeClr val="dk2"/>
            </a:solidFill>
            <a:prstDash val="dash"/>
            <a:round/>
            <a:headEnd type="none" w="med" len="med"/>
            <a:tailEnd type="stealth" w="med" len="med"/>
          </a:ln>
        </p:spPr>
      </p:cxnSp>
      <p:sp>
        <p:nvSpPr>
          <p:cNvPr id="186" name="Shape 186"/>
          <p:cNvSpPr txBox="1"/>
          <p:nvPr/>
        </p:nvSpPr>
        <p:spPr>
          <a:xfrm>
            <a:off x="459875" y="2948975"/>
            <a:ext cx="387300" cy="49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a:solidFill>
                  <a:schemeClr val="accent3"/>
                </a:solidFill>
                <a:latin typeface="Alfa Slab One"/>
                <a:ea typeface="Alfa Slab One"/>
                <a:cs typeface="Alfa Slab One"/>
                <a:sym typeface="Alfa Slab One"/>
              </a:rPr>
              <a:t>A</a:t>
            </a:r>
            <a:endParaRPr sz="2400">
              <a:latin typeface="Alfa Slab One"/>
              <a:ea typeface="Alfa Slab One"/>
              <a:cs typeface="Alfa Slab One"/>
              <a:sym typeface="Alfa Slab One"/>
            </a:endParaRPr>
          </a:p>
        </p:txBody>
      </p:sp>
      <p:sp>
        <p:nvSpPr>
          <p:cNvPr id="187" name="Shape 187"/>
          <p:cNvSpPr txBox="1"/>
          <p:nvPr/>
        </p:nvSpPr>
        <p:spPr>
          <a:xfrm>
            <a:off x="7346025" y="2948975"/>
            <a:ext cx="387300" cy="49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a:solidFill>
                  <a:schemeClr val="accent3"/>
                </a:solidFill>
                <a:latin typeface="Alfa Slab One"/>
                <a:ea typeface="Alfa Slab One"/>
                <a:cs typeface="Alfa Slab One"/>
                <a:sym typeface="Alfa Slab One"/>
              </a:rPr>
              <a:t>B</a:t>
            </a:r>
            <a:endParaRPr sz="2400">
              <a:latin typeface="Alfa Slab One"/>
              <a:ea typeface="Alfa Slab One"/>
              <a:cs typeface="Alfa Slab One"/>
              <a:sym typeface="Alfa Slab One"/>
            </a:endParaRPr>
          </a:p>
        </p:txBody>
      </p:sp>
      <p:sp>
        <p:nvSpPr>
          <p:cNvPr id="188" name="Shape 188"/>
          <p:cNvSpPr/>
          <p:nvPr/>
        </p:nvSpPr>
        <p:spPr>
          <a:xfrm>
            <a:off x="3497550" y="2355925"/>
            <a:ext cx="617400" cy="847200"/>
          </a:xfrm>
          <a:prstGeom prst="triangle">
            <a:avLst>
              <a:gd name="adj" fmla="val 59379"/>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solidFill>
                <a:srgbClr val="434343"/>
              </a:solidFill>
              <a:highlight>
                <a:srgbClr val="D9EAD3"/>
              </a:highlight>
            </a:endParaRPr>
          </a:p>
        </p:txBody>
      </p:sp>
      <p:sp>
        <p:nvSpPr>
          <p:cNvPr id="189" name="Shape 189"/>
          <p:cNvSpPr/>
          <p:nvPr/>
        </p:nvSpPr>
        <p:spPr>
          <a:xfrm rot="10800000">
            <a:off x="3521775" y="3215200"/>
            <a:ext cx="593100" cy="1270800"/>
          </a:xfrm>
          <a:prstGeom prst="triangle">
            <a:avLst>
              <a:gd name="adj"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0" name="Shape 190"/>
          <p:cNvSpPr/>
          <p:nvPr/>
        </p:nvSpPr>
        <p:spPr>
          <a:xfrm>
            <a:off x="3267625" y="2105624"/>
            <a:ext cx="1065025" cy="1036950"/>
          </a:xfrm>
          <a:custGeom>
            <a:avLst/>
            <a:gdLst/>
            <a:ahLst/>
            <a:cxnLst/>
            <a:rect l="0" t="0" r="0" b="0"/>
            <a:pathLst>
              <a:path w="42601" h="41478" extrusionOk="0">
                <a:moveTo>
                  <a:pt x="0" y="40510"/>
                </a:moveTo>
                <a:cubicBezTo>
                  <a:pt x="2582" y="34862"/>
                  <a:pt x="10408" y="12836"/>
                  <a:pt x="15491" y="6623"/>
                </a:cubicBezTo>
                <a:cubicBezTo>
                  <a:pt x="20574" y="411"/>
                  <a:pt x="25980" y="-2574"/>
                  <a:pt x="30498" y="3235"/>
                </a:cubicBezTo>
                <a:cubicBezTo>
                  <a:pt x="35016" y="9044"/>
                  <a:pt x="40584" y="35104"/>
                  <a:pt x="42601" y="41478"/>
                </a:cubicBezTo>
              </a:path>
            </a:pathLst>
          </a:custGeom>
          <a:noFill/>
          <a:ln w="38100" cap="flat" cmpd="sng">
            <a:solidFill>
              <a:schemeClr val="dk2"/>
            </a:solidFill>
            <a:prstDash val="dash"/>
            <a:round/>
            <a:headEnd type="none" w="med" len="med"/>
            <a:tailEnd type="stealth" w="med" len="med"/>
          </a:ln>
        </p:spPr>
      </p:sp>
      <p:sp>
        <p:nvSpPr>
          <p:cNvPr id="191" name="Shape 191"/>
          <p:cNvSpPr/>
          <p:nvPr/>
        </p:nvSpPr>
        <p:spPr>
          <a:xfrm>
            <a:off x="3316050" y="3251500"/>
            <a:ext cx="992400" cy="1332149"/>
          </a:xfrm>
          <a:custGeom>
            <a:avLst/>
            <a:gdLst/>
            <a:ahLst/>
            <a:cxnLst/>
            <a:rect l="0" t="0" r="0" b="0"/>
            <a:pathLst>
              <a:path w="39696" h="59644" extrusionOk="0">
                <a:moveTo>
                  <a:pt x="0" y="484"/>
                </a:moveTo>
                <a:cubicBezTo>
                  <a:pt x="1936" y="8875"/>
                  <a:pt x="6777" y="41794"/>
                  <a:pt x="11618" y="50830"/>
                </a:cubicBezTo>
                <a:cubicBezTo>
                  <a:pt x="16459" y="59867"/>
                  <a:pt x="24365" y="63175"/>
                  <a:pt x="29045" y="54703"/>
                </a:cubicBezTo>
                <a:cubicBezTo>
                  <a:pt x="33725" y="46231"/>
                  <a:pt x="37921" y="9117"/>
                  <a:pt x="39696" y="0"/>
                </a:cubicBezTo>
              </a:path>
            </a:pathLst>
          </a:custGeom>
          <a:noFill/>
          <a:ln w="38100" cap="flat" cmpd="sng">
            <a:solidFill>
              <a:schemeClr val="dk2"/>
            </a:solidFill>
            <a:prstDash val="dash"/>
            <a:round/>
            <a:headEnd type="none" w="med" len="med"/>
            <a:tailEnd type="stealth" w="med" len="med"/>
          </a:ln>
        </p:spPr>
      </p:sp>
      <p:sp>
        <p:nvSpPr>
          <p:cNvPr id="192" name="Shape 192"/>
          <p:cNvSpPr txBox="1"/>
          <p:nvPr/>
        </p:nvSpPr>
        <p:spPr>
          <a:xfrm>
            <a:off x="3400775" y="2634325"/>
            <a:ext cx="278400" cy="290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800"/>
              <a:t>x</a:t>
            </a:r>
            <a:endParaRPr sz="1800"/>
          </a:p>
        </p:txBody>
      </p:sp>
      <p:sp>
        <p:nvSpPr>
          <p:cNvPr id="193" name="Shape 193"/>
          <p:cNvSpPr txBox="1"/>
          <p:nvPr/>
        </p:nvSpPr>
        <p:spPr>
          <a:xfrm>
            <a:off x="3400775" y="3705400"/>
            <a:ext cx="593100" cy="290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2x</a:t>
            </a:r>
            <a:endParaRPr sz="1800"/>
          </a:p>
        </p:txBody>
      </p:sp>
      <p:sp>
        <p:nvSpPr>
          <p:cNvPr id="194" name="Shape 194"/>
          <p:cNvSpPr txBox="1"/>
          <p:nvPr/>
        </p:nvSpPr>
        <p:spPr>
          <a:xfrm>
            <a:off x="2807750" y="2440650"/>
            <a:ext cx="653400" cy="338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800"/>
              <a:t>50%</a:t>
            </a:r>
            <a:endParaRPr sz="1800"/>
          </a:p>
        </p:txBody>
      </p:sp>
      <p:sp>
        <p:nvSpPr>
          <p:cNvPr id="195" name="Shape 195"/>
          <p:cNvSpPr txBox="1"/>
          <p:nvPr/>
        </p:nvSpPr>
        <p:spPr>
          <a:xfrm>
            <a:off x="2807750" y="3681250"/>
            <a:ext cx="653400" cy="338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50%</a:t>
            </a:r>
            <a:endParaRPr sz="1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Ant Colony Optimization</a:t>
            </a:r>
            <a:endParaRPr/>
          </a:p>
        </p:txBody>
      </p:sp>
      <p:sp>
        <p:nvSpPr>
          <p:cNvPr id="201" name="Shape 201"/>
          <p:cNvSpPr txBox="1">
            <a:spLocks noGrp="1"/>
          </p:cNvSpPr>
          <p:nvPr>
            <p:ph type="body" idx="1"/>
          </p:nvPr>
        </p:nvSpPr>
        <p:spPr>
          <a:xfrm>
            <a:off x="311700" y="11671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Pheromone trails</a:t>
            </a:r>
            <a:endParaRPr/>
          </a:p>
          <a:p>
            <a:pPr marL="0" lvl="0" indent="0" rtl="0">
              <a:spcBef>
                <a:spcPts val="1600"/>
              </a:spcBef>
              <a:spcAft>
                <a:spcPts val="0"/>
              </a:spcAft>
              <a:buNone/>
            </a:pPr>
            <a:endParaRPr/>
          </a:p>
          <a:p>
            <a:pPr marL="0" lvl="0" indent="0" rtl="0">
              <a:spcBef>
                <a:spcPts val="1600"/>
              </a:spcBef>
              <a:spcAft>
                <a:spcPts val="1600"/>
              </a:spcAft>
              <a:buNone/>
            </a:pPr>
            <a:endParaRPr/>
          </a:p>
        </p:txBody>
      </p:sp>
      <p:pic>
        <p:nvPicPr>
          <p:cNvPr id="202" name="Shape 202"/>
          <p:cNvPicPr preferRelativeResize="0"/>
          <p:nvPr/>
        </p:nvPicPr>
        <p:blipFill>
          <a:blip r:embed="rId3">
            <a:alphaModFix/>
          </a:blip>
          <a:stretch>
            <a:fillRect/>
          </a:stretch>
        </p:blipFill>
        <p:spPr>
          <a:xfrm>
            <a:off x="6444075" y="350250"/>
            <a:ext cx="2093025" cy="1631575"/>
          </a:xfrm>
          <a:prstGeom prst="rect">
            <a:avLst/>
          </a:prstGeom>
          <a:noFill/>
          <a:ln>
            <a:noFill/>
          </a:ln>
        </p:spPr>
      </p:pic>
      <p:cxnSp>
        <p:nvCxnSpPr>
          <p:cNvPr id="203" name="Shape 203"/>
          <p:cNvCxnSpPr/>
          <p:nvPr/>
        </p:nvCxnSpPr>
        <p:spPr>
          <a:xfrm rot="10800000" flipH="1">
            <a:off x="1004500" y="3191075"/>
            <a:ext cx="6184200" cy="12000"/>
          </a:xfrm>
          <a:prstGeom prst="straightConnector1">
            <a:avLst/>
          </a:prstGeom>
          <a:noFill/>
          <a:ln w="76200" cap="flat" cmpd="sng">
            <a:solidFill>
              <a:schemeClr val="dk2"/>
            </a:solidFill>
            <a:prstDash val="dash"/>
            <a:round/>
            <a:headEnd type="none" w="med" len="med"/>
            <a:tailEnd type="stealth" w="med" len="med"/>
          </a:ln>
        </p:spPr>
      </p:cxnSp>
      <p:sp>
        <p:nvSpPr>
          <p:cNvPr id="204" name="Shape 204"/>
          <p:cNvSpPr txBox="1"/>
          <p:nvPr/>
        </p:nvSpPr>
        <p:spPr>
          <a:xfrm>
            <a:off x="459875" y="2948975"/>
            <a:ext cx="387300" cy="49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a:solidFill>
                  <a:schemeClr val="accent3"/>
                </a:solidFill>
                <a:latin typeface="Alfa Slab One"/>
                <a:ea typeface="Alfa Slab One"/>
                <a:cs typeface="Alfa Slab One"/>
                <a:sym typeface="Alfa Slab One"/>
              </a:rPr>
              <a:t>A</a:t>
            </a:r>
            <a:endParaRPr sz="2400">
              <a:latin typeface="Alfa Slab One"/>
              <a:ea typeface="Alfa Slab One"/>
              <a:cs typeface="Alfa Slab One"/>
              <a:sym typeface="Alfa Slab One"/>
            </a:endParaRPr>
          </a:p>
        </p:txBody>
      </p:sp>
      <p:sp>
        <p:nvSpPr>
          <p:cNvPr id="205" name="Shape 205"/>
          <p:cNvSpPr txBox="1"/>
          <p:nvPr/>
        </p:nvSpPr>
        <p:spPr>
          <a:xfrm>
            <a:off x="7346025" y="2948975"/>
            <a:ext cx="387300" cy="49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a:solidFill>
                  <a:schemeClr val="accent3"/>
                </a:solidFill>
                <a:latin typeface="Alfa Slab One"/>
                <a:ea typeface="Alfa Slab One"/>
                <a:cs typeface="Alfa Slab One"/>
                <a:sym typeface="Alfa Slab One"/>
              </a:rPr>
              <a:t>B</a:t>
            </a:r>
            <a:endParaRPr sz="2400">
              <a:latin typeface="Alfa Slab One"/>
              <a:ea typeface="Alfa Slab One"/>
              <a:cs typeface="Alfa Slab One"/>
              <a:sym typeface="Alfa Slab One"/>
            </a:endParaRPr>
          </a:p>
        </p:txBody>
      </p:sp>
      <p:sp>
        <p:nvSpPr>
          <p:cNvPr id="206" name="Shape 206"/>
          <p:cNvSpPr/>
          <p:nvPr/>
        </p:nvSpPr>
        <p:spPr>
          <a:xfrm>
            <a:off x="3497550" y="2355925"/>
            <a:ext cx="617400" cy="847200"/>
          </a:xfrm>
          <a:prstGeom prst="triangle">
            <a:avLst>
              <a:gd name="adj" fmla="val 59379"/>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rtl="0">
              <a:spcBef>
                <a:spcPts val="0"/>
              </a:spcBef>
              <a:spcAft>
                <a:spcPts val="0"/>
              </a:spcAft>
              <a:buNone/>
            </a:pPr>
            <a:endParaRPr>
              <a:solidFill>
                <a:srgbClr val="434343"/>
              </a:solidFill>
              <a:highlight>
                <a:srgbClr val="D9EAD3"/>
              </a:highlight>
            </a:endParaRPr>
          </a:p>
        </p:txBody>
      </p:sp>
      <p:sp>
        <p:nvSpPr>
          <p:cNvPr id="207" name="Shape 207"/>
          <p:cNvSpPr/>
          <p:nvPr/>
        </p:nvSpPr>
        <p:spPr>
          <a:xfrm rot="10800000">
            <a:off x="3521775" y="3215200"/>
            <a:ext cx="593100" cy="1270800"/>
          </a:xfrm>
          <a:prstGeom prst="triangle">
            <a:avLst>
              <a:gd name="adj"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8" name="Shape 208"/>
          <p:cNvSpPr/>
          <p:nvPr/>
        </p:nvSpPr>
        <p:spPr>
          <a:xfrm>
            <a:off x="3267625" y="2105624"/>
            <a:ext cx="1065025" cy="1036950"/>
          </a:xfrm>
          <a:custGeom>
            <a:avLst/>
            <a:gdLst/>
            <a:ahLst/>
            <a:cxnLst/>
            <a:rect l="0" t="0" r="0" b="0"/>
            <a:pathLst>
              <a:path w="42601" h="41478" extrusionOk="0">
                <a:moveTo>
                  <a:pt x="0" y="40510"/>
                </a:moveTo>
                <a:cubicBezTo>
                  <a:pt x="2582" y="34862"/>
                  <a:pt x="10408" y="12836"/>
                  <a:pt x="15491" y="6623"/>
                </a:cubicBezTo>
                <a:cubicBezTo>
                  <a:pt x="20574" y="411"/>
                  <a:pt x="25980" y="-2574"/>
                  <a:pt x="30498" y="3235"/>
                </a:cubicBezTo>
                <a:cubicBezTo>
                  <a:pt x="35016" y="9044"/>
                  <a:pt x="40584" y="35104"/>
                  <a:pt x="42601" y="41478"/>
                </a:cubicBezTo>
              </a:path>
            </a:pathLst>
          </a:custGeom>
          <a:noFill/>
          <a:ln w="38100" cap="flat" cmpd="sng">
            <a:solidFill>
              <a:schemeClr val="dk2"/>
            </a:solidFill>
            <a:prstDash val="dash"/>
            <a:round/>
            <a:headEnd type="none" w="med" len="med"/>
            <a:tailEnd type="stealth" w="med" len="med"/>
          </a:ln>
        </p:spPr>
      </p:sp>
      <p:sp>
        <p:nvSpPr>
          <p:cNvPr id="209" name="Shape 209"/>
          <p:cNvSpPr/>
          <p:nvPr/>
        </p:nvSpPr>
        <p:spPr>
          <a:xfrm>
            <a:off x="3316050" y="3251500"/>
            <a:ext cx="992400" cy="1332149"/>
          </a:xfrm>
          <a:custGeom>
            <a:avLst/>
            <a:gdLst/>
            <a:ahLst/>
            <a:cxnLst/>
            <a:rect l="0" t="0" r="0" b="0"/>
            <a:pathLst>
              <a:path w="39696" h="59644" extrusionOk="0">
                <a:moveTo>
                  <a:pt x="0" y="484"/>
                </a:moveTo>
                <a:cubicBezTo>
                  <a:pt x="1936" y="8875"/>
                  <a:pt x="6777" y="41794"/>
                  <a:pt x="11618" y="50830"/>
                </a:cubicBezTo>
                <a:cubicBezTo>
                  <a:pt x="16459" y="59867"/>
                  <a:pt x="24365" y="63175"/>
                  <a:pt x="29045" y="54703"/>
                </a:cubicBezTo>
                <a:cubicBezTo>
                  <a:pt x="33725" y="46231"/>
                  <a:pt x="37921" y="9117"/>
                  <a:pt x="39696" y="0"/>
                </a:cubicBezTo>
              </a:path>
            </a:pathLst>
          </a:custGeom>
          <a:noFill/>
          <a:ln w="38100" cap="flat" cmpd="sng">
            <a:solidFill>
              <a:schemeClr val="dk2"/>
            </a:solidFill>
            <a:prstDash val="dash"/>
            <a:round/>
            <a:headEnd type="none" w="med" len="med"/>
            <a:tailEnd type="stealth" w="med" len="med"/>
          </a:ln>
        </p:spPr>
      </p:sp>
      <p:sp>
        <p:nvSpPr>
          <p:cNvPr id="210" name="Shape 210"/>
          <p:cNvSpPr txBox="1"/>
          <p:nvPr/>
        </p:nvSpPr>
        <p:spPr>
          <a:xfrm>
            <a:off x="3400775" y="2634325"/>
            <a:ext cx="278400" cy="290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x</a:t>
            </a:r>
            <a:endParaRPr sz="1800"/>
          </a:p>
        </p:txBody>
      </p:sp>
      <p:sp>
        <p:nvSpPr>
          <p:cNvPr id="211" name="Shape 211"/>
          <p:cNvSpPr txBox="1"/>
          <p:nvPr/>
        </p:nvSpPr>
        <p:spPr>
          <a:xfrm>
            <a:off x="3400775" y="3705400"/>
            <a:ext cx="593100" cy="290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2x</a:t>
            </a:r>
            <a:endParaRPr sz="1800"/>
          </a:p>
        </p:txBody>
      </p:sp>
      <p:sp>
        <p:nvSpPr>
          <p:cNvPr id="212" name="Shape 212"/>
          <p:cNvSpPr txBox="1"/>
          <p:nvPr/>
        </p:nvSpPr>
        <p:spPr>
          <a:xfrm>
            <a:off x="2396175" y="2440650"/>
            <a:ext cx="1065000" cy="338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66.67%</a:t>
            </a:r>
            <a:endParaRPr sz="1800"/>
          </a:p>
        </p:txBody>
      </p:sp>
      <p:sp>
        <p:nvSpPr>
          <p:cNvPr id="213" name="Shape 213"/>
          <p:cNvSpPr txBox="1"/>
          <p:nvPr/>
        </p:nvSpPr>
        <p:spPr>
          <a:xfrm>
            <a:off x="2396150" y="3681250"/>
            <a:ext cx="1065000" cy="338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t>33.33%</a:t>
            </a:r>
            <a:endParaRPr sz="1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Ant Colony Optimization</a:t>
            </a:r>
            <a:endParaRPr/>
          </a:p>
        </p:txBody>
      </p:sp>
      <p:sp>
        <p:nvSpPr>
          <p:cNvPr id="219" name="Shape 219"/>
          <p:cNvSpPr txBox="1">
            <a:spLocks noGrp="1"/>
          </p:cNvSpPr>
          <p:nvPr>
            <p:ph type="body" idx="1"/>
          </p:nvPr>
        </p:nvSpPr>
        <p:spPr>
          <a:xfrm>
            <a:off x="311700" y="11671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Solving TSP with ACO:</a:t>
            </a:r>
            <a:endParaRPr/>
          </a:p>
          <a:p>
            <a:pPr marL="0" lvl="0" indent="0">
              <a:spcBef>
                <a:spcPts val="1600"/>
              </a:spcBef>
              <a:spcAft>
                <a:spcPts val="0"/>
              </a:spcAft>
              <a:buNone/>
            </a:pPr>
            <a:r>
              <a:rPr lang="en"/>
              <a:t> L ants start from ANY of the n cities randomly </a:t>
            </a:r>
            <a:endParaRPr/>
          </a:p>
          <a:p>
            <a:pPr marL="0" lvl="0" indent="0" rtl="0">
              <a:spcBef>
                <a:spcPts val="1600"/>
              </a:spcBef>
              <a:spcAft>
                <a:spcPts val="0"/>
              </a:spcAft>
              <a:buNone/>
            </a:pPr>
            <a:r>
              <a:rPr lang="en"/>
              <a:t>The Probability to choose city j from city i for ant k [11]:</a:t>
            </a:r>
            <a:endParaRPr/>
          </a:p>
          <a:p>
            <a:pPr marL="0" lvl="0" indent="0" rtl="0">
              <a:spcBef>
                <a:spcPts val="1600"/>
              </a:spcBef>
              <a:spcAft>
                <a:spcPts val="0"/>
              </a:spcAft>
              <a:buNone/>
            </a:pPr>
            <a:endParaRPr/>
          </a:p>
          <a:p>
            <a:pPr marL="0" lvl="0" indent="0" rtl="0">
              <a:spcBef>
                <a:spcPts val="1600"/>
              </a:spcBef>
              <a:spcAft>
                <a:spcPts val="1600"/>
              </a:spcAft>
              <a:buNone/>
            </a:pPr>
            <a:endParaRPr/>
          </a:p>
        </p:txBody>
      </p:sp>
      <p:pic>
        <p:nvPicPr>
          <p:cNvPr id="220" name="Shape 220"/>
          <p:cNvPicPr preferRelativeResize="0"/>
          <p:nvPr/>
        </p:nvPicPr>
        <p:blipFill>
          <a:blip r:embed="rId3">
            <a:alphaModFix/>
          </a:blip>
          <a:stretch>
            <a:fillRect/>
          </a:stretch>
        </p:blipFill>
        <p:spPr>
          <a:xfrm>
            <a:off x="6444075" y="350250"/>
            <a:ext cx="2093025" cy="1631575"/>
          </a:xfrm>
          <a:prstGeom prst="rect">
            <a:avLst/>
          </a:prstGeom>
          <a:noFill/>
          <a:ln>
            <a:noFill/>
          </a:ln>
        </p:spPr>
      </p:pic>
      <p:pic>
        <p:nvPicPr>
          <p:cNvPr id="221" name="Shape 221"/>
          <p:cNvPicPr preferRelativeResize="0"/>
          <p:nvPr/>
        </p:nvPicPr>
        <p:blipFill rotWithShape="1">
          <a:blip r:embed="rId4">
            <a:alphaModFix/>
          </a:blip>
          <a:srcRect l="15737" t="28200" r="50324" b="60009"/>
          <a:stretch/>
        </p:blipFill>
        <p:spPr>
          <a:xfrm>
            <a:off x="607025" y="2804975"/>
            <a:ext cx="7560998" cy="1456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Background</a:t>
            </a:r>
            <a:endParaRPr/>
          </a:p>
        </p:txBody>
      </p:sp>
      <p:sp>
        <p:nvSpPr>
          <p:cNvPr id="63" name="Shape 6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Point of origin is unknown</a:t>
            </a:r>
            <a:endParaRPr/>
          </a:p>
          <a:p>
            <a:pPr marL="457200" lvl="0" indent="-342900" rtl="0">
              <a:spcBef>
                <a:spcPts val="0"/>
              </a:spcBef>
              <a:spcAft>
                <a:spcPts val="0"/>
              </a:spcAft>
              <a:buSzPts val="1800"/>
              <a:buChar char="●"/>
            </a:pPr>
            <a:r>
              <a:rPr lang="en"/>
              <a:t>Mathematically formulated in the 1800s by the Irish mathematician W.R. Hamilton and by the British mathematician Thomas Kirkman</a:t>
            </a:r>
            <a:endParaRPr/>
          </a:p>
          <a:p>
            <a:pPr marL="457200" lvl="0" indent="-342900" rtl="0">
              <a:spcBef>
                <a:spcPts val="0"/>
              </a:spcBef>
              <a:spcAft>
                <a:spcPts val="0"/>
              </a:spcAft>
              <a:buSzPts val="1800"/>
              <a:buChar char="●"/>
            </a:pPr>
            <a:r>
              <a:rPr lang="en"/>
              <a:t>Karl Menger appears to be the first to study the general form of the traveling salesman problem (TSP) (1930’s)</a:t>
            </a:r>
            <a:endParaRPr/>
          </a:p>
          <a:p>
            <a:pPr marL="457200" lvl="0" indent="-342900" rtl="0">
              <a:spcBef>
                <a:spcPts val="0"/>
              </a:spcBef>
              <a:spcAft>
                <a:spcPts val="0"/>
              </a:spcAft>
              <a:buSzPts val="1800"/>
              <a:buChar char="●"/>
            </a:pPr>
            <a:r>
              <a:rPr lang="en"/>
              <a:t>Hassler Whitley introduced the name</a:t>
            </a:r>
            <a:r>
              <a:rPr lang="en" i="1"/>
              <a:t> travelling salesman problem</a:t>
            </a:r>
            <a:endParaRPr i="1"/>
          </a:p>
          <a:p>
            <a:pPr marL="0" lvl="0" indent="0" rtl="0">
              <a:spcBef>
                <a:spcPts val="1600"/>
              </a:spcBef>
              <a:spcAft>
                <a:spcPts val="0"/>
              </a:spcAft>
              <a:buNone/>
            </a:pPr>
            <a:endParaRPr/>
          </a:p>
          <a:p>
            <a:pPr marL="0" lvl="0" indent="0">
              <a:spcBef>
                <a:spcPts val="1600"/>
              </a:spcBef>
              <a:spcAft>
                <a:spcPts val="1600"/>
              </a:spcAft>
              <a:buNone/>
            </a:pPr>
            <a:endParaRPr/>
          </a:p>
        </p:txBody>
      </p:sp>
      <p:pic>
        <p:nvPicPr>
          <p:cNvPr id="64" name="Shape 64"/>
          <p:cNvPicPr preferRelativeResize="0"/>
          <p:nvPr/>
        </p:nvPicPr>
        <p:blipFill>
          <a:blip r:embed="rId3">
            <a:alphaModFix/>
          </a:blip>
          <a:stretch>
            <a:fillRect/>
          </a:stretch>
        </p:blipFill>
        <p:spPr>
          <a:xfrm>
            <a:off x="0" y="3086501"/>
            <a:ext cx="2468400" cy="2057000"/>
          </a:xfrm>
          <a:prstGeom prst="rect">
            <a:avLst/>
          </a:prstGeom>
          <a:noFill/>
          <a:ln>
            <a:noFill/>
          </a:ln>
        </p:spPr>
      </p:pic>
      <p:pic>
        <p:nvPicPr>
          <p:cNvPr id="65" name="Shape 65"/>
          <p:cNvPicPr preferRelativeResize="0"/>
          <p:nvPr/>
        </p:nvPicPr>
        <p:blipFill>
          <a:blip r:embed="rId4">
            <a:alphaModFix/>
          </a:blip>
          <a:stretch>
            <a:fillRect/>
          </a:stretch>
        </p:blipFill>
        <p:spPr>
          <a:xfrm>
            <a:off x="7509675" y="2833175"/>
            <a:ext cx="1634325" cy="231032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Ant Colony Optimization</a:t>
            </a:r>
            <a:endParaRPr/>
          </a:p>
        </p:txBody>
      </p:sp>
      <p:sp>
        <p:nvSpPr>
          <p:cNvPr id="227" name="Shape 227"/>
          <p:cNvSpPr txBox="1">
            <a:spLocks noGrp="1"/>
          </p:cNvSpPr>
          <p:nvPr>
            <p:ph type="body" idx="1"/>
          </p:nvPr>
        </p:nvSpPr>
        <p:spPr>
          <a:xfrm>
            <a:off x="311700" y="1167175"/>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Solving TSP:   </a:t>
            </a:r>
            <a:endParaRPr/>
          </a:p>
          <a:p>
            <a:pPr marL="0" lvl="0" indent="0" rtl="0">
              <a:spcBef>
                <a:spcPts val="1600"/>
              </a:spcBef>
              <a:spcAft>
                <a:spcPts val="0"/>
              </a:spcAft>
              <a:buNone/>
            </a:pPr>
            <a:r>
              <a:rPr lang="en"/>
              <a:t>Updating the level of pheromone [11]:</a:t>
            </a:r>
            <a:endParaRPr/>
          </a:p>
          <a:p>
            <a:pPr marL="0" lvl="0" indent="0" rtl="0">
              <a:spcBef>
                <a:spcPts val="1600"/>
              </a:spcBef>
              <a:spcAft>
                <a:spcPts val="0"/>
              </a:spcAft>
              <a:buNone/>
            </a:pPr>
            <a:endParaRPr/>
          </a:p>
          <a:p>
            <a:pPr marL="0" lvl="0" indent="0" rtl="0">
              <a:spcBef>
                <a:spcPts val="1600"/>
              </a:spcBef>
              <a:spcAft>
                <a:spcPts val="1600"/>
              </a:spcAft>
              <a:buNone/>
            </a:pPr>
            <a:endParaRPr/>
          </a:p>
        </p:txBody>
      </p:sp>
      <p:pic>
        <p:nvPicPr>
          <p:cNvPr id="228" name="Shape 228"/>
          <p:cNvPicPr preferRelativeResize="0"/>
          <p:nvPr/>
        </p:nvPicPr>
        <p:blipFill>
          <a:blip r:embed="rId3">
            <a:alphaModFix/>
          </a:blip>
          <a:stretch>
            <a:fillRect/>
          </a:stretch>
        </p:blipFill>
        <p:spPr>
          <a:xfrm>
            <a:off x="6444075" y="350250"/>
            <a:ext cx="2093025" cy="1631575"/>
          </a:xfrm>
          <a:prstGeom prst="rect">
            <a:avLst/>
          </a:prstGeom>
          <a:noFill/>
          <a:ln>
            <a:noFill/>
          </a:ln>
        </p:spPr>
      </p:pic>
      <p:pic>
        <p:nvPicPr>
          <p:cNvPr id="229" name="Shape 229"/>
          <p:cNvPicPr preferRelativeResize="0"/>
          <p:nvPr/>
        </p:nvPicPr>
        <p:blipFill rotWithShape="1">
          <a:blip r:embed="rId4">
            <a:alphaModFix/>
          </a:blip>
          <a:srcRect l="15087" t="44855" r="50045" b="35554"/>
          <a:stretch/>
        </p:blipFill>
        <p:spPr>
          <a:xfrm>
            <a:off x="569975" y="2431875"/>
            <a:ext cx="5874101" cy="18564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Ant Colony Optimization</a:t>
            </a:r>
            <a:endParaRPr/>
          </a:p>
        </p:txBody>
      </p:sp>
      <p:sp>
        <p:nvSpPr>
          <p:cNvPr id="235" name="Shape 235"/>
          <p:cNvSpPr txBox="1">
            <a:spLocks noGrp="1"/>
          </p:cNvSpPr>
          <p:nvPr>
            <p:ph type="body" idx="1"/>
          </p:nvPr>
        </p:nvSpPr>
        <p:spPr>
          <a:xfrm>
            <a:off x="311700" y="11671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Procedure[11]：</a:t>
            </a:r>
            <a:endParaRPr/>
          </a:p>
          <a:p>
            <a:pPr marL="0" lvl="0" indent="0" rtl="0">
              <a:spcBef>
                <a:spcPts val="1600"/>
              </a:spcBef>
              <a:spcAft>
                <a:spcPts val="0"/>
              </a:spcAft>
              <a:buNone/>
            </a:pPr>
            <a:endParaRPr/>
          </a:p>
          <a:p>
            <a:pPr marL="0" lvl="0" indent="0">
              <a:spcBef>
                <a:spcPts val="1600"/>
              </a:spcBef>
              <a:spcAft>
                <a:spcPts val="1600"/>
              </a:spcAft>
              <a:buNone/>
            </a:pPr>
            <a:endParaRPr/>
          </a:p>
        </p:txBody>
      </p:sp>
      <p:pic>
        <p:nvPicPr>
          <p:cNvPr id="236" name="Shape 236"/>
          <p:cNvPicPr preferRelativeResize="0"/>
          <p:nvPr/>
        </p:nvPicPr>
        <p:blipFill>
          <a:blip r:embed="rId3">
            <a:alphaModFix/>
          </a:blip>
          <a:stretch>
            <a:fillRect/>
          </a:stretch>
        </p:blipFill>
        <p:spPr>
          <a:xfrm>
            <a:off x="6444075" y="350250"/>
            <a:ext cx="2093025" cy="1631575"/>
          </a:xfrm>
          <a:prstGeom prst="rect">
            <a:avLst/>
          </a:prstGeom>
          <a:noFill/>
          <a:ln>
            <a:noFill/>
          </a:ln>
        </p:spPr>
      </p:pic>
      <p:pic>
        <p:nvPicPr>
          <p:cNvPr id="237" name="Shape 237"/>
          <p:cNvPicPr preferRelativeResize="0"/>
          <p:nvPr/>
        </p:nvPicPr>
        <p:blipFill rotWithShape="1">
          <a:blip r:embed="rId4">
            <a:alphaModFix/>
          </a:blip>
          <a:srcRect l="19711" t="54498" r="55329" b="19806"/>
          <a:stretch/>
        </p:blipFill>
        <p:spPr>
          <a:xfrm>
            <a:off x="650550" y="1779175"/>
            <a:ext cx="4705152" cy="257365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Ant Colony Optimization</a:t>
            </a:r>
            <a:endParaRPr/>
          </a:p>
        </p:txBody>
      </p:sp>
      <p:sp>
        <p:nvSpPr>
          <p:cNvPr id="243" name="Shape 243"/>
          <p:cNvSpPr txBox="1">
            <a:spLocks noGrp="1"/>
          </p:cNvSpPr>
          <p:nvPr>
            <p:ph type="body" idx="1"/>
          </p:nvPr>
        </p:nvSpPr>
        <p:spPr>
          <a:xfrm>
            <a:off x="311700" y="1530250"/>
            <a:ext cx="8520600" cy="29193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dirty="0"/>
              <a:t>Non-deterministic approximate solution to TSP</a:t>
            </a:r>
            <a:endParaRPr dirty="0"/>
          </a:p>
          <a:p>
            <a:pPr marL="457200" lvl="0" indent="-342900" rtl="0">
              <a:spcBef>
                <a:spcPts val="0"/>
              </a:spcBef>
              <a:spcAft>
                <a:spcPts val="0"/>
              </a:spcAft>
              <a:buSzPts val="1800"/>
              <a:buChar char="●"/>
            </a:pPr>
            <a:r>
              <a:rPr lang="en" dirty="0"/>
              <a:t>Time Complexity: O(c*n^3), where c is a constant</a:t>
            </a:r>
            <a:endParaRPr dirty="0"/>
          </a:p>
          <a:p>
            <a:pPr marL="457200" lvl="0" indent="-342900" rtl="0">
              <a:spcBef>
                <a:spcPts val="0"/>
              </a:spcBef>
              <a:spcAft>
                <a:spcPts val="0"/>
              </a:spcAft>
              <a:buSzPts val="1800"/>
              <a:buChar char="●"/>
            </a:pPr>
            <a:r>
              <a:rPr lang="en" dirty="0"/>
              <a:t>The quality of this solution depends on the number of ants！</a:t>
            </a:r>
            <a:endParaRPr dirty="0"/>
          </a:p>
          <a:p>
            <a:pPr marL="0" lvl="0" indent="0" rtl="0">
              <a:spcBef>
                <a:spcPts val="1600"/>
              </a:spcBef>
              <a:spcAft>
                <a:spcPts val="0"/>
              </a:spcAft>
              <a:buNone/>
            </a:pPr>
            <a:r>
              <a:rPr lang="en" dirty="0"/>
              <a:t>The lower number of ants allows the individual to change the path much faster.                                              The higher number of ants in population causes the higher accumulation of  pheromone on edges, and thus an individual keeps the path with higher concentration of pheromone with a high probability. [10] </a:t>
            </a:r>
            <a:endParaRPr dirty="0"/>
          </a:p>
          <a:p>
            <a:pPr marL="0" lvl="0" indent="0" rtl="0">
              <a:lnSpc>
                <a:spcPct val="100000"/>
              </a:lnSpc>
              <a:spcBef>
                <a:spcPts val="1600"/>
              </a:spcBef>
              <a:spcAft>
                <a:spcPts val="0"/>
              </a:spcAft>
              <a:buNone/>
            </a:pPr>
            <a:endParaRPr dirty="0"/>
          </a:p>
          <a:p>
            <a:pPr marL="0" lvl="0" indent="0" rtl="0">
              <a:spcBef>
                <a:spcPts val="0"/>
              </a:spcBef>
              <a:spcAft>
                <a:spcPts val="0"/>
              </a:spcAft>
              <a:buNone/>
            </a:pPr>
            <a:endParaRPr dirty="0"/>
          </a:p>
          <a:p>
            <a:pPr marL="0" lvl="0" indent="0" rtl="0">
              <a:spcBef>
                <a:spcPts val="1600"/>
              </a:spcBef>
              <a:spcAft>
                <a:spcPts val="1600"/>
              </a:spcAft>
              <a:buNone/>
            </a:pPr>
            <a:endParaRPr dirty="0"/>
          </a:p>
        </p:txBody>
      </p:sp>
      <p:pic>
        <p:nvPicPr>
          <p:cNvPr id="244" name="Shape 244"/>
          <p:cNvPicPr preferRelativeResize="0"/>
          <p:nvPr/>
        </p:nvPicPr>
        <p:blipFill>
          <a:blip r:embed="rId3">
            <a:alphaModFix/>
          </a:blip>
          <a:stretch>
            <a:fillRect/>
          </a:stretch>
        </p:blipFill>
        <p:spPr>
          <a:xfrm>
            <a:off x="6444075" y="350250"/>
            <a:ext cx="2093025" cy="16315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Exercise Time!</a:t>
            </a:r>
            <a:endParaRPr/>
          </a:p>
        </p:txBody>
      </p:sp>
      <p:pic>
        <p:nvPicPr>
          <p:cNvPr id="250" name="Shape 250"/>
          <p:cNvPicPr preferRelativeResize="0"/>
          <p:nvPr/>
        </p:nvPicPr>
        <p:blipFill>
          <a:blip r:embed="rId3">
            <a:alphaModFix/>
          </a:blip>
          <a:stretch>
            <a:fillRect/>
          </a:stretch>
        </p:blipFill>
        <p:spPr>
          <a:xfrm>
            <a:off x="72625" y="1017725"/>
            <a:ext cx="6078626" cy="3819175"/>
          </a:xfrm>
          <a:prstGeom prst="rect">
            <a:avLst/>
          </a:prstGeom>
          <a:noFill/>
          <a:ln>
            <a:noFill/>
          </a:ln>
        </p:spPr>
      </p:pic>
      <p:sp>
        <p:nvSpPr>
          <p:cNvPr id="251" name="Shape 251"/>
          <p:cNvSpPr txBox="1">
            <a:spLocks noGrp="1"/>
          </p:cNvSpPr>
          <p:nvPr>
            <p:ph type="body" idx="1"/>
          </p:nvPr>
        </p:nvSpPr>
        <p:spPr>
          <a:xfrm>
            <a:off x="5881725" y="358550"/>
            <a:ext cx="3183000" cy="4257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800"/>
              <a:t>Run Nearest Neighbor on the following graph starting with node 4.</a:t>
            </a:r>
            <a:endParaRPr sz="1800"/>
          </a:p>
          <a:p>
            <a:pPr marL="0" lvl="0" indent="0" rtl="0">
              <a:spcBef>
                <a:spcPts val="1600"/>
              </a:spcBef>
              <a:spcAft>
                <a:spcPts val="0"/>
              </a:spcAft>
              <a:buNone/>
            </a:pPr>
            <a:r>
              <a:rPr lang="en" sz="1800"/>
              <a:t>Now run Christofides algorithm:</a:t>
            </a:r>
            <a:endParaRPr sz="1800"/>
          </a:p>
          <a:p>
            <a:pPr marL="457200" lvl="0" indent="-342900" rtl="0">
              <a:lnSpc>
                <a:spcPct val="100000"/>
              </a:lnSpc>
              <a:spcBef>
                <a:spcPts val="1600"/>
              </a:spcBef>
              <a:spcAft>
                <a:spcPts val="0"/>
              </a:spcAft>
              <a:buSzPts val="1800"/>
              <a:buAutoNum type="arabicPeriod"/>
            </a:pPr>
            <a:r>
              <a:rPr lang="en" sz="1800"/>
              <a:t>Create a minimum spanning tree for the problem using Kruskal’s </a:t>
            </a:r>
            <a:endParaRPr sz="1800"/>
          </a:p>
          <a:p>
            <a:pPr marL="0" lvl="0" indent="457200" rtl="0">
              <a:lnSpc>
                <a:spcPct val="100000"/>
              </a:lnSpc>
              <a:spcBef>
                <a:spcPts val="0"/>
              </a:spcBef>
              <a:spcAft>
                <a:spcPts val="0"/>
              </a:spcAft>
              <a:buNone/>
            </a:pPr>
            <a:r>
              <a:rPr lang="en" sz="1800"/>
              <a:t>algorithm</a:t>
            </a:r>
            <a:endParaRPr sz="1800"/>
          </a:p>
          <a:p>
            <a:pPr marL="457200" lvl="0" indent="-342900" rtl="0">
              <a:lnSpc>
                <a:spcPct val="100000"/>
              </a:lnSpc>
              <a:spcBef>
                <a:spcPts val="0"/>
              </a:spcBef>
              <a:spcAft>
                <a:spcPts val="0"/>
              </a:spcAft>
              <a:buSzPts val="1800"/>
              <a:buAutoNum type="arabicPeriod"/>
            </a:pPr>
            <a:r>
              <a:rPr lang="en" sz="1800"/>
              <a:t>Determine the optimal/shortest matching for the problem with the set of vertices of odd order</a:t>
            </a:r>
            <a:endParaRPr sz="1800"/>
          </a:p>
          <a:p>
            <a:pPr marL="0" lvl="0" indent="0" rtl="0">
              <a:lnSpc>
                <a:spcPct val="100000"/>
              </a:lnSpc>
              <a:spcBef>
                <a:spcPts val="0"/>
              </a:spcBef>
              <a:spcAft>
                <a:spcPts val="0"/>
              </a:spcAft>
              <a:buNone/>
            </a:pPr>
            <a:endParaRPr sz="1800"/>
          </a:p>
          <a:p>
            <a:pPr marL="0" lvl="0" indent="0" rtl="0">
              <a:spcBef>
                <a:spcPts val="0"/>
              </a:spcBef>
              <a:spcAft>
                <a:spcPts val="1600"/>
              </a:spcAft>
              <a:buNone/>
            </a:pPr>
            <a:endParaRPr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Questions?</a:t>
            </a:r>
            <a:endParaRPr/>
          </a:p>
        </p:txBody>
      </p:sp>
      <p:sp>
        <p:nvSpPr>
          <p:cNvPr id="257" name="Shape 25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1026" name="Picture 2" descr="https://s-i.huffpost.com/gen/2774246/images/o-ASKING-QUESTIONS-facebook.jpg">
            <a:extLst>
              <a:ext uri="{FF2B5EF4-FFF2-40B4-BE49-F238E27FC236}">
                <a16:creationId xmlns:a16="http://schemas.microsoft.com/office/drawing/2014/main" id="{519C3801-981E-405F-9586-90E9A082CC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5141" y="1544166"/>
            <a:ext cx="4893718" cy="24468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txBox="1">
            <a:spLocks noGrp="1"/>
          </p:cNvSpPr>
          <p:nvPr>
            <p:ph type="title"/>
          </p:nvPr>
        </p:nvSpPr>
        <p:spPr>
          <a:xfrm>
            <a:off x="490250" y="526350"/>
            <a:ext cx="7642500" cy="4090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a:t>Discussion Question:</a:t>
            </a:r>
            <a:endParaRPr/>
          </a:p>
          <a:p>
            <a:pPr marL="0" lvl="0" indent="0">
              <a:spcBef>
                <a:spcPts val="0"/>
              </a:spcBef>
              <a:spcAft>
                <a:spcPts val="0"/>
              </a:spcAft>
              <a:buNone/>
            </a:pPr>
            <a:endParaRPr sz="3400"/>
          </a:p>
          <a:p>
            <a:pPr marL="0" lvl="0" indent="0">
              <a:spcBef>
                <a:spcPts val="0"/>
              </a:spcBef>
              <a:spcAft>
                <a:spcPts val="0"/>
              </a:spcAft>
              <a:buNone/>
            </a:pPr>
            <a:r>
              <a:rPr lang="en" sz="3400"/>
              <a:t>“The real world is asymmetric”</a:t>
            </a:r>
            <a:endParaRPr sz="3400"/>
          </a:p>
          <a:p>
            <a:pPr marL="0" lvl="0" indent="0">
              <a:spcBef>
                <a:spcPts val="0"/>
              </a:spcBef>
              <a:spcAft>
                <a:spcPts val="0"/>
              </a:spcAft>
              <a:buNone/>
            </a:pPr>
            <a:endParaRPr sz="2400"/>
          </a:p>
          <a:p>
            <a:pPr marL="0" lvl="0" indent="0">
              <a:spcBef>
                <a:spcPts val="0"/>
              </a:spcBef>
              <a:spcAft>
                <a:spcPts val="0"/>
              </a:spcAft>
              <a:buNone/>
            </a:pPr>
            <a:r>
              <a:rPr lang="en" sz="2400"/>
              <a:t>What happens when the distance between cities is not symmetric? </a:t>
            </a:r>
            <a:endParaRPr sz="24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Sources</a:t>
            </a:r>
            <a:endParaRPr/>
          </a:p>
        </p:txBody>
      </p:sp>
      <p:sp>
        <p:nvSpPr>
          <p:cNvPr id="269" name="Shape 26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400">
                <a:latin typeface="Times New Roman"/>
                <a:ea typeface="Times New Roman"/>
                <a:cs typeface="Times New Roman"/>
                <a:sym typeface="Times New Roman"/>
              </a:rPr>
              <a:t>[1] B. Golden, L. Bodin, T. Doyle,  W. Stewart Jr., Operations Research, </a:t>
            </a:r>
            <a:r>
              <a:rPr lang="en" sz="1400" i="1">
                <a:latin typeface="Times New Roman"/>
                <a:ea typeface="Times New Roman"/>
                <a:cs typeface="Times New Roman"/>
                <a:sym typeface="Times New Roman"/>
              </a:rPr>
              <a:t>Approximate Traveling Salesman Algorithms, </a:t>
            </a:r>
            <a:r>
              <a:rPr lang="en" sz="1400" b="1">
                <a:latin typeface="Times New Roman"/>
                <a:ea typeface="Times New Roman"/>
                <a:cs typeface="Times New Roman"/>
                <a:sym typeface="Times New Roman"/>
              </a:rPr>
              <a:t>28</a:t>
            </a:r>
            <a:r>
              <a:rPr lang="en" sz="1400">
                <a:latin typeface="Times New Roman"/>
                <a:ea typeface="Times New Roman"/>
                <a:cs typeface="Times New Roman"/>
                <a:sym typeface="Times New Roman"/>
              </a:rPr>
              <a:t>, 694-711 (1980).</a:t>
            </a:r>
            <a:endParaRPr sz="1400">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[2] G. Gutin, A. Yeo, A. Zverovich, Traveling Salesman should not be Greedy: Domination Analysis of Greedy-type Heuristics for the TSP, </a:t>
            </a:r>
            <a:r>
              <a:rPr lang="en" sz="1400" i="1">
                <a:latin typeface="Times New Roman"/>
                <a:ea typeface="Times New Roman"/>
                <a:cs typeface="Times New Roman"/>
                <a:sym typeface="Times New Roman"/>
              </a:rPr>
              <a:t>Discrete Applied Mathematics</a:t>
            </a:r>
            <a:r>
              <a:rPr lang="en" sz="1400">
                <a:latin typeface="Times New Roman"/>
                <a:ea typeface="Times New Roman"/>
                <a:cs typeface="Times New Roman"/>
                <a:sym typeface="Times New Roman"/>
              </a:rPr>
              <a:t>, </a:t>
            </a:r>
            <a:r>
              <a:rPr lang="en" sz="1400" b="1">
                <a:latin typeface="Times New Roman"/>
                <a:ea typeface="Times New Roman"/>
                <a:cs typeface="Times New Roman"/>
                <a:sym typeface="Times New Roman"/>
              </a:rPr>
              <a:t>117</a:t>
            </a:r>
            <a:r>
              <a:rPr lang="en" sz="1400">
                <a:latin typeface="Times New Roman"/>
                <a:ea typeface="Times New Roman"/>
                <a:cs typeface="Times New Roman"/>
                <a:sym typeface="Times New Roman"/>
              </a:rPr>
              <a:t>, 81-86 (2002).</a:t>
            </a:r>
            <a:endParaRPr sz="1400" i="1">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[3] Traveling Salesman Problem https://en.wikipedia.org/wiki/Travelling_salesman_problem (updated April 14, 2018).</a:t>
            </a:r>
            <a:endParaRPr sz="1400">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[4] R9. Approximation Algorithms: Traveling Salesman Problem https://www.youtube.com/watch?v=zM5MW5NKZJg (updated March 4, 2016).</a:t>
            </a:r>
            <a:endParaRPr sz="1400">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[5]2-opt https://en.wikipedia.org/wiki/2-opt (updated February 22, 2018).</a:t>
            </a:r>
            <a:endParaRPr sz="1400">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[6]C. Nilsson, Linkoping University, </a:t>
            </a:r>
            <a:r>
              <a:rPr lang="en" sz="1400" i="1">
                <a:latin typeface="Times New Roman"/>
                <a:ea typeface="Times New Roman"/>
                <a:cs typeface="Times New Roman"/>
                <a:sym typeface="Times New Roman"/>
              </a:rPr>
              <a:t>Heuristics of the Traveling Salesman Problem </a:t>
            </a:r>
            <a:r>
              <a:rPr lang="en" sz="1400">
                <a:latin typeface="Times New Roman"/>
                <a:ea typeface="Times New Roman"/>
                <a:cs typeface="Times New Roman"/>
                <a:sym typeface="Times New Roman"/>
              </a:rPr>
              <a:t>(2003).</a:t>
            </a:r>
            <a:endParaRPr sz="1400">
              <a:latin typeface="Times New Roman"/>
              <a:ea typeface="Times New Roman"/>
              <a:cs typeface="Times New Roman"/>
              <a:sym typeface="Times New Roman"/>
            </a:endParaRPr>
          </a:p>
          <a:p>
            <a:pPr marL="0" lvl="0" indent="0">
              <a:spcBef>
                <a:spcPts val="1600"/>
              </a:spcBef>
              <a:spcAft>
                <a:spcPts val="160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Shape 27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More Sources</a:t>
            </a:r>
            <a:endParaRPr/>
          </a:p>
        </p:txBody>
      </p:sp>
      <p:sp>
        <p:nvSpPr>
          <p:cNvPr id="275" name="Shape 27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400">
                <a:latin typeface="Times New Roman"/>
                <a:ea typeface="Times New Roman"/>
                <a:cs typeface="Times New Roman"/>
                <a:sym typeface="Times New Roman"/>
              </a:rPr>
              <a:t>[7]Y. Filmus, </a:t>
            </a:r>
            <a:r>
              <a:rPr lang="en" sz="1400" i="1">
                <a:latin typeface="Times New Roman"/>
                <a:ea typeface="Times New Roman"/>
                <a:cs typeface="Times New Roman"/>
                <a:sym typeface="Times New Roman"/>
              </a:rPr>
              <a:t>How does the 3-opt Algorithm for TSP work? </a:t>
            </a:r>
            <a:r>
              <a:rPr lang="en" sz="1400">
                <a:latin typeface="Times New Roman"/>
                <a:ea typeface="Times New Roman"/>
                <a:cs typeface="Times New Roman"/>
                <a:sym typeface="Times New Roman"/>
              </a:rPr>
              <a:t>https://cs.stackexchange.com/questions/19808/how-does-the-3-opt-algorithm-for-tsp-work (updated January 18, 2014).</a:t>
            </a:r>
            <a:endParaRPr sz="1400">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[8] C. Rego, D. Gamboa, F. Glover, C. Osterman., </a:t>
            </a:r>
            <a:r>
              <a:rPr lang="en" sz="1400" i="1">
                <a:latin typeface="Times New Roman"/>
                <a:ea typeface="Times New Roman"/>
                <a:cs typeface="Times New Roman"/>
                <a:sym typeface="Times New Roman"/>
              </a:rPr>
              <a:t>Traveling salesman problem heuristics: Leading methods, implementations and latest advances</a:t>
            </a:r>
            <a:r>
              <a:rPr lang="en" sz="1400">
                <a:latin typeface="Times New Roman"/>
                <a:ea typeface="Times New Roman"/>
                <a:cs typeface="Times New Roman"/>
                <a:sym typeface="Times New Roman"/>
              </a:rPr>
              <a:t>, European Journal of Operational Research, 211, 427-421 (2011).</a:t>
            </a:r>
            <a:endParaRPr sz="1400">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[9]</a:t>
            </a:r>
            <a:r>
              <a:rPr lang="en" sz="1400" i="1">
                <a:latin typeface="Times New Roman"/>
                <a:ea typeface="Times New Roman"/>
                <a:cs typeface="Times New Roman"/>
                <a:sym typeface="Times New Roman"/>
              </a:rPr>
              <a:t> Ant colonies for the Traveling Salesman Problem</a:t>
            </a:r>
            <a:r>
              <a:rPr lang="en" sz="1400">
                <a:latin typeface="Times New Roman"/>
                <a:ea typeface="Times New Roman"/>
                <a:cs typeface="Times New Roman"/>
                <a:sym typeface="Times New Roman"/>
              </a:rPr>
              <a:t> https://www.youtube.com/watch?v=anY6hqBf7Pg (updated Sep 12, 2015).</a:t>
            </a:r>
            <a:endParaRPr sz="1400">
              <a:latin typeface="Times New Roman"/>
              <a:ea typeface="Times New Roman"/>
              <a:cs typeface="Times New Roman"/>
              <a:sym typeface="Times New Roman"/>
            </a:endParaRPr>
          </a:p>
          <a:p>
            <a:pPr marL="0" lvl="0" indent="0">
              <a:spcBef>
                <a:spcPts val="1600"/>
              </a:spcBef>
              <a:spcAft>
                <a:spcPts val="0"/>
              </a:spcAft>
              <a:buNone/>
            </a:pPr>
            <a:r>
              <a:rPr lang="en" sz="1400">
                <a:latin typeface="Times New Roman"/>
                <a:ea typeface="Times New Roman"/>
                <a:cs typeface="Times New Roman"/>
                <a:sym typeface="Times New Roman"/>
              </a:rPr>
              <a:t>[10] I. Brezina Jr., Z. Čičková., </a:t>
            </a:r>
            <a:r>
              <a:rPr lang="en" sz="1400" i="1">
                <a:latin typeface="Times New Roman"/>
                <a:ea typeface="Times New Roman"/>
                <a:cs typeface="Times New Roman"/>
                <a:sym typeface="Times New Roman"/>
              </a:rPr>
              <a:t>Solving the Travelling Salesman Problem Using the Ant Colony Optimization, Management Information Systems</a:t>
            </a:r>
            <a:r>
              <a:rPr lang="en" sz="1400">
                <a:latin typeface="Times New Roman"/>
                <a:ea typeface="Times New Roman"/>
                <a:cs typeface="Times New Roman"/>
                <a:sym typeface="Times New Roman"/>
              </a:rPr>
              <a:t>, 6, 010-014 (2011).</a:t>
            </a:r>
            <a:endParaRPr sz="1400">
              <a:latin typeface="Times New Roman"/>
              <a:ea typeface="Times New Roman"/>
              <a:cs typeface="Times New Roman"/>
              <a:sym typeface="Times New Roman"/>
            </a:endParaRPr>
          </a:p>
          <a:p>
            <a:pPr marL="0" lvl="0" indent="0">
              <a:spcBef>
                <a:spcPts val="1600"/>
              </a:spcBef>
              <a:spcAft>
                <a:spcPts val="1600"/>
              </a:spcAft>
              <a:buNone/>
            </a:pPr>
            <a:r>
              <a:rPr lang="en" sz="1400">
                <a:latin typeface="Times New Roman"/>
                <a:ea typeface="Times New Roman"/>
                <a:cs typeface="Times New Roman"/>
                <a:sym typeface="Times New Roman"/>
              </a:rPr>
              <a:t>[11] J. Yang, X. Shi, M. Marchese, Y. Liang., </a:t>
            </a:r>
            <a:r>
              <a:rPr lang="en" sz="1400" i="1">
                <a:latin typeface="Times New Roman"/>
                <a:ea typeface="Times New Roman"/>
                <a:cs typeface="Times New Roman"/>
                <a:sym typeface="Times New Roman"/>
              </a:rPr>
              <a:t>An ant colony optimization method for generalized TSP problem</a:t>
            </a:r>
            <a:r>
              <a:rPr lang="en" sz="1400">
                <a:latin typeface="Times New Roman"/>
                <a:ea typeface="Times New Roman"/>
                <a:cs typeface="Times New Roman"/>
                <a:sym typeface="Times New Roman"/>
              </a:rPr>
              <a:t>, Progress in Natural Science, 18, 1417-1422 (2008).</a:t>
            </a:r>
            <a:endParaRPr sz="1400">
              <a:latin typeface="Times New Roman"/>
              <a:ea typeface="Times New Roman"/>
              <a:cs typeface="Times New Roman"/>
              <a:sym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Even More</a:t>
            </a:r>
            <a:endParaRPr/>
          </a:p>
        </p:txBody>
      </p:sp>
      <p:sp>
        <p:nvSpPr>
          <p:cNvPr id="281" name="Shape 281"/>
          <p:cNvSpPr txBox="1">
            <a:spLocks noGrp="1"/>
          </p:cNvSpPr>
          <p:nvPr>
            <p:ph type="body" idx="1"/>
          </p:nvPr>
        </p:nvSpPr>
        <p:spPr>
          <a:xfrm>
            <a:off x="311700" y="1152475"/>
            <a:ext cx="8520600" cy="3881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400" dirty="0">
                <a:latin typeface="Times New Roman"/>
                <a:ea typeface="Times New Roman"/>
                <a:cs typeface="Times New Roman"/>
                <a:sym typeface="Times New Roman"/>
              </a:rPr>
              <a:t>[12]  Restrict search / Problem-specific heuristics                            </a:t>
            </a:r>
            <a:r>
              <a:rPr lang="en" sz="1400" dirty="0">
                <a:uFill>
                  <a:noFill/>
                </a:uFill>
                <a:latin typeface="Times New Roman"/>
                <a:ea typeface="Times New Roman"/>
                <a:cs typeface="Times New Roman"/>
                <a:sym typeface="Times New Roman"/>
                <a:hlinkClick r:id="rId3"/>
              </a:rPr>
              <a:t>http://computing.dcu.ie/~humphrys/Notes/AI/statespace.html</a:t>
            </a:r>
            <a:endParaRPr sz="1400" dirty="0">
              <a:latin typeface="Times New Roman"/>
              <a:ea typeface="Times New Roman"/>
              <a:cs typeface="Times New Roman"/>
              <a:sym typeface="Times New Roman"/>
            </a:endParaRPr>
          </a:p>
          <a:p>
            <a:pPr marL="0" lvl="0" indent="0">
              <a:spcBef>
                <a:spcPts val="1600"/>
              </a:spcBef>
              <a:spcAft>
                <a:spcPts val="0"/>
              </a:spcAft>
              <a:buNone/>
            </a:pPr>
            <a:r>
              <a:rPr lang="en" sz="1400" dirty="0">
                <a:latin typeface="Times New Roman"/>
                <a:ea typeface="Times New Roman"/>
                <a:cs typeface="Times New Roman"/>
                <a:sym typeface="Times New Roman"/>
              </a:rPr>
              <a:t>[13] Held–Karp algorithm                                                        https://en.wikipedia.org/wiki/Held%E2%80%93Karp_algorithm (updated April 1, 2018)</a:t>
            </a:r>
            <a:endParaRPr sz="1400" dirty="0">
              <a:latin typeface="Times New Roman"/>
              <a:ea typeface="Times New Roman"/>
              <a:cs typeface="Times New Roman"/>
              <a:sym typeface="Times New Roman"/>
            </a:endParaRPr>
          </a:p>
          <a:p>
            <a:pPr marL="0" lvl="0" indent="0">
              <a:spcBef>
                <a:spcPts val="1600"/>
              </a:spcBef>
              <a:spcAft>
                <a:spcPts val="0"/>
              </a:spcAft>
              <a:buNone/>
            </a:pPr>
            <a:r>
              <a:rPr lang="en" sz="1400" dirty="0">
                <a:latin typeface="Times New Roman"/>
                <a:ea typeface="Times New Roman"/>
                <a:cs typeface="Times New Roman"/>
                <a:sym typeface="Times New Roman"/>
              </a:rPr>
              <a:t>[14] Section 5B - Special Circuits</a:t>
            </a:r>
            <a:br>
              <a:rPr lang="en" sz="1400" dirty="0">
                <a:latin typeface="Times New Roman"/>
                <a:ea typeface="Times New Roman"/>
                <a:cs typeface="Times New Roman"/>
                <a:sym typeface="Times New Roman"/>
              </a:rPr>
            </a:br>
            <a:r>
              <a:rPr lang="en" sz="1400" dirty="0">
                <a:latin typeface="Times New Roman"/>
                <a:ea typeface="Times New Roman"/>
                <a:cs typeface="Times New Roman"/>
                <a:sym typeface="Times New Roman"/>
              </a:rPr>
              <a:t>http://www2.nau.edu/mat114-c/ch5b.php</a:t>
            </a:r>
            <a:endParaRPr sz="1400" dirty="0">
              <a:latin typeface="Times New Roman"/>
              <a:ea typeface="Times New Roman"/>
              <a:cs typeface="Times New Roman"/>
              <a:sym typeface="Times New Roman"/>
            </a:endParaRPr>
          </a:p>
          <a:p>
            <a:pPr marL="0" lvl="0" indent="0">
              <a:spcBef>
                <a:spcPts val="1600"/>
              </a:spcBef>
              <a:spcAft>
                <a:spcPts val="0"/>
              </a:spcAft>
              <a:buNone/>
            </a:pPr>
            <a:r>
              <a:rPr lang="en" sz="1400" dirty="0">
                <a:latin typeface="Times New Roman"/>
                <a:ea typeface="Times New Roman"/>
                <a:cs typeface="Times New Roman"/>
                <a:sym typeface="Times New Roman"/>
              </a:rPr>
              <a:t>[15]Alejandro Rodríguez1 , Rubén Ruiz, </a:t>
            </a:r>
            <a:r>
              <a:rPr lang="en" sz="1400" i="1" dirty="0">
                <a:latin typeface="Times New Roman"/>
                <a:ea typeface="Times New Roman"/>
                <a:cs typeface="Times New Roman"/>
                <a:sym typeface="Times New Roman"/>
              </a:rPr>
              <a:t>The effect of asymmetry on traveling salesman problems, </a:t>
            </a:r>
            <a:r>
              <a:rPr lang="en" sz="1400" dirty="0">
                <a:latin typeface="Times New Roman"/>
                <a:ea typeface="Times New Roman"/>
                <a:cs typeface="Times New Roman"/>
                <a:sym typeface="Times New Roman"/>
              </a:rPr>
              <a:t>2010</a:t>
            </a:r>
            <a:endParaRPr sz="1400" dirty="0">
              <a:latin typeface="Times New Roman"/>
              <a:ea typeface="Times New Roman"/>
              <a:cs typeface="Times New Roman"/>
              <a:sym typeface="Times New Roman"/>
            </a:endParaRPr>
          </a:p>
          <a:p>
            <a:pPr marL="0" lvl="0" indent="0">
              <a:spcBef>
                <a:spcPts val="1600"/>
              </a:spcBef>
              <a:spcAft>
                <a:spcPts val="0"/>
              </a:spcAft>
              <a:buNone/>
            </a:pPr>
            <a:endParaRPr sz="1400" dirty="0"/>
          </a:p>
          <a:p>
            <a:pPr marL="0" lvl="0" indent="0">
              <a:spcBef>
                <a:spcPts val="1600"/>
              </a:spcBef>
              <a:spcAft>
                <a:spcPts val="0"/>
              </a:spcAft>
              <a:buNone/>
            </a:pPr>
            <a:br>
              <a:rPr lang="en" sz="1400" dirty="0"/>
            </a:br>
            <a:endParaRPr sz="1400" dirty="0"/>
          </a:p>
          <a:p>
            <a:pPr marL="0" lvl="0" indent="0">
              <a:spcBef>
                <a:spcPts val="1600"/>
              </a:spcBef>
              <a:spcAft>
                <a:spcPts val="1600"/>
              </a:spcAft>
              <a:buNone/>
            </a:pP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459900" y="463375"/>
            <a:ext cx="8253900" cy="40935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endParaRPr/>
          </a:p>
          <a:p>
            <a:pPr marL="0" lvl="0" indent="0" algn="ctr" rtl="0">
              <a:lnSpc>
                <a:spcPct val="115000"/>
              </a:lnSpc>
              <a:spcBef>
                <a:spcPts val="0"/>
              </a:spcBef>
              <a:spcAft>
                <a:spcPts val="0"/>
              </a:spcAft>
              <a:buNone/>
            </a:pPr>
            <a:r>
              <a:rPr lang="en"/>
              <a:t>“We denote by messenger problem… the task to find, for finitely many points whose pairwise distances are known, the shortest route connecting the points. Of course, this problem is </a:t>
            </a:r>
            <a:r>
              <a:rPr lang="en" u="sng"/>
              <a:t>solvable by finitely many trials</a:t>
            </a:r>
            <a:r>
              <a:rPr lang="en"/>
              <a:t>. Rules which would push the number of trials below the number of permutations of the given points, are not known. The rule that one first should go from the starting point to the closest point, then to the point closest to this… </a:t>
            </a:r>
            <a:r>
              <a:rPr lang="en" u="sng"/>
              <a:t>in general does not yield the shortest route.</a:t>
            </a:r>
            <a:r>
              <a:rPr lang="en"/>
              <a:t>”                                   </a:t>
            </a:r>
            <a:endParaRPr/>
          </a:p>
          <a:p>
            <a:pPr marL="0" lvl="0" indent="0" algn="ctr" rtl="0">
              <a:lnSpc>
                <a:spcPct val="115000"/>
              </a:lnSpc>
              <a:spcBef>
                <a:spcPts val="1600"/>
              </a:spcBef>
              <a:spcAft>
                <a:spcPts val="1600"/>
              </a:spcAft>
              <a:buNone/>
            </a:pPr>
            <a:r>
              <a:rPr lang="en"/>
              <a:t>                                                                                        - Karl Menger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Rules &amp; Assumptions (GTSP)</a:t>
            </a:r>
            <a:endParaRPr/>
          </a:p>
        </p:txBody>
      </p:sp>
      <p:sp>
        <p:nvSpPr>
          <p:cNvPr id="76" name="Shape 7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AutoNum type="arabicPeriod"/>
            </a:pPr>
            <a:r>
              <a:rPr lang="en"/>
              <a:t>Come back to the starting vertex eventually</a:t>
            </a:r>
            <a:endParaRPr/>
          </a:p>
          <a:p>
            <a:pPr marL="457200" lvl="0" indent="-342900" rtl="0">
              <a:spcBef>
                <a:spcPts val="0"/>
              </a:spcBef>
              <a:spcAft>
                <a:spcPts val="0"/>
              </a:spcAft>
              <a:buSzPts val="1800"/>
              <a:buAutoNum type="arabicPeriod"/>
            </a:pPr>
            <a:r>
              <a:rPr lang="en"/>
              <a:t>Must hit every vertex exactly once</a:t>
            </a:r>
            <a:endParaRPr/>
          </a:p>
          <a:p>
            <a:pPr marL="457200" lvl="0" indent="-342900" rtl="0">
              <a:spcBef>
                <a:spcPts val="0"/>
              </a:spcBef>
              <a:spcAft>
                <a:spcPts val="0"/>
              </a:spcAft>
              <a:buSzPts val="1800"/>
              <a:buAutoNum type="arabicPeriod"/>
            </a:pPr>
            <a:r>
              <a:rPr lang="en"/>
              <a:t>All vertices are connected to each other</a:t>
            </a:r>
            <a:endParaRPr/>
          </a:p>
          <a:p>
            <a:pPr marL="457200" lvl="0" indent="-342900" rtl="0">
              <a:spcBef>
                <a:spcPts val="0"/>
              </a:spcBef>
              <a:spcAft>
                <a:spcPts val="0"/>
              </a:spcAft>
              <a:buSzPts val="1800"/>
              <a:buAutoNum type="arabicPeriod"/>
            </a:pPr>
            <a:r>
              <a:rPr lang="en"/>
              <a:t>Distance is symmetric: Dij=Dji</a:t>
            </a:r>
            <a:endParaRPr/>
          </a:p>
          <a:p>
            <a:pPr marL="0" lvl="0" indent="0">
              <a:spcBef>
                <a:spcPts val="1600"/>
              </a:spcBef>
              <a:spcAft>
                <a:spcPts val="0"/>
              </a:spcAft>
              <a:buNone/>
            </a:pPr>
            <a:endParaRPr/>
          </a:p>
          <a:p>
            <a:pPr marL="0" lvl="0" indent="0">
              <a:spcBef>
                <a:spcPts val="1600"/>
              </a:spcBef>
              <a:spcAft>
                <a:spcPts val="0"/>
              </a:spcAft>
              <a:buNone/>
            </a:pPr>
            <a:r>
              <a:rPr lang="en"/>
              <a:t>Brute- force Search (Most Inefficient)</a:t>
            </a:r>
            <a:endParaRPr/>
          </a:p>
          <a:p>
            <a:pPr marL="457200" lvl="0" indent="-342900" rtl="0">
              <a:spcBef>
                <a:spcPts val="1600"/>
              </a:spcBef>
              <a:spcAft>
                <a:spcPts val="0"/>
              </a:spcAft>
              <a:buSzPts val="1800"/>
              <a:buChar char="●"/>
            </a:pPr>
            <a:r>
              <a:rPr lang="en"/>
              <a:t>Compute all possible cycles and find minimal path</a:t>
            </a:r>
            <a:endParaRPr/>
          </a:p>
          <a:p>
            <a:pPr marL="457200" lvl="0" indent="-342900">
              <a:spcBef>
                <a:spcPts val="0"/>
              </a:spcBef>
              <a:spcAft>
                <a:spcPts val="0"/>
              </a:spcAft>
              <a:buSzPts val="1800"/>
              <a:buChar char="●"/>
            </a:pPr>
            <a:r>
              <a:rPr lang="en"/>
              <a:t>Time Complexity: O(n!)</a:t>
            </a:r>
            <a:endParaRPr/>
          </a:p>
        </p:txBody>
      </p:sp>
      <p:pic>
        <p:nvPicPr>
          <p:cNvPr id="77" name="Shape 77"/>
          <p:cNvPicPr preferRelativeResize="0"/>
          <p:nvPr/>
        </p:nvPicPr>
        <p:blipFill rotWithShape="1">
          <a:blip r:embed="rId3">
            <a:alphaModFix/>
          </a:blip>
          <a:srcRect l="35289" t="45870" r="42926" b="19763"/>
          <a:stretch/>
        </p:blipFill>
        <p:spPr>
          <a:xfrm>
            <a:off x="5579650" y="1627450"/>
            <a:ext cx="3158227" cy="2646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Why Approximate?</a:t>
            </a:r>
            <a:endParaRPr/>
          </a:p>
        </p:txBody>
      </p:sp>
      <p:sp>
        <p:nvSpPr>
          <p:cNvPr id="83" name="Shape 8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Quickly yield good solutions that are not necessarily optimal</a:t>
            </a:r>
            <a:endParaRPr/>
          </a:p>
          <a:p>
            <a:pPr marL="457200" lvl="0" indent="-342900" rtl="0">
              <a:spcBef>
                <a:spcPts val="0"/>
              </a:spcBef>
              <a:spcAft>
                <a:spcPts val="0"/>
              </a:spcAft>
              <a:buSzPts val="1800"/>
              <a:buChar char="●"/>
            </a:pPr>
            <a:r>
              <a:rPr lang="en"/>
              <a:t>Can find solutions for very large problems (millions of cities) in a reasonable amount of time (exact algorithms work fast, but only with small sizes)</a:t>
            </a:r>
            <a:endParaRPr/>
          </a:p>
          <a:p>
            <a:pPr marL="0" lvl="0" indent="0">
              <a:spcBef>
                <a:spcPts val="1600"/>
              </a:spcBef>
              <a:spcAft>
                <a:spcPts val="1600"/>
              </a:spcAft>
              <a:buNone/>
            </a:pPr>
            <a:endParaRPr/>
          </a:p>
        </p:txBody>
      </p:sp>
      <p:pic>
        <p:nvPicPr>
          <p:cNvPr id="84" name="Shape 84"/>
          <p:cNvPicPr preferRelativeResize="0"/>
          <p:nvPr/>
        </p:nvPicPr>
        <p:blipFill>
          <a:blip r:embed="rId3">
            <a:alphaModFix/>
          </a:blip>
          <a:stretch>
            <a:fillRect/>
          </a:stretch>
        </p:blipFill>
        <p:spPr>
          <a:xfrm>
            <a:off x="3486150" y="2540638"/>
            <a:ext cx="2171700" cy="2105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Held-Karp Algorithm </a:t>
            </a:r>
            <a:endParaRPr/>
          </a:p>
        </p:txBody>
      </p:sp>
      <p:sp>
        <p:nvSpPr>
          <p:cNvPr id="90" name="Shape 9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Procedure:</a:t>
            </a:r>
            <a:endParaRPr/>
          </a:p>
          <a:p>
            <a:pPr marL="457200" lvl="0" indent="-342900" rtl="0">
              <a:spcBef>
                <a:spcPts val="1600"/>
              </a:spcBef>
              <a:spcAft>
                <a:spcPts val="0"/>
              </a:spcAft>
              <a:buSzPts val="1800"/>
              <a:buChar char="●"/>
            </a:pPr>
            <a:r>
              <a:rPr lang="en"/>
              <a:t>Compute the solutions of all subproblems starting with the smallest. </a:t>
            </a:r>
            <a:endParaRPr/>
          </a:p>
          <a:p>
            <a:pPr marL="457200" lvl="0" indent="-342900" rtl="0">
              <a:spcBef>
                <a:spcPts val="0"/>
              </a:spcBef>
              <a:spcAft>
                <a:spcPts val="0"/>
              </a:spcAft>
              <a:buSzPts val="1800"/>
              <a:buChar char="●"/>
            </a:pPr>
            <a:r>
              <a:rPr lang="en"/>
              <a:t>Whenever computing a solution requires solutions for smaller problems, look up these solutions which are already computed. </a:t>
            </a:r>
            <a:endParaRPr/>
          </a:p>
          <a:p>
            <a:pPr marL="457200" lvl="0" indent="-342900" rtl="0">
              <a:spcBef>
                <a:spcPts val="0"/>
              </a:spcBef>
              <a:spcAft>
                <a:spcPts val="0"/>
              </a:spcAft>
              <a:buSzPts val="1800"/>
              <a:buChar char="●"/>
            </a:pPr>
            <a:r>
              <a:rPr lang="en"/>
              <a:t>For this problem, we cannot know which subproblems we need to solve, so we solve them all.</a:t>
            </a:r>
            <a:endParaRPr/>
          </a:p>
          <a:p>
            <a:pPr marL="0" lvl="0" indent="0" rtl="0">
              <a:spcBef>
                <a:spcPts val="1600"/>
              </a:spcBef>
              <a:spcAft>
                <a:spcPts val="1600"/>
              </a:spcAft>
              <a:buNone/>
            </a:pPr>
            <a:r>
              <a:rPr lang="en"/>
              <a:t>Complexity: O(2</a:t>
            </a:r>
            <a:r>
              <a:rPr lang="en" baseline="30000"/>
              <a:t>n</a:t>
            </a:r>
            <a:r>
              <a:rPr lang="en"/>
              <a:t>n</a:t>
            </a:r>
            <a:r>
              <a:rPr lang="en" baseline="30000"/>
              <a:t>2</a:t>
            </a:r>
            <a:r>
              <a:rPr lang="en"/>
              <a: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Nearest Neighbor</a:t>
            </a:r>
            <a:endParaRPr/>
          </a:p>
        </p:txBody>
      </p:sp>
      <p:sp>
        <p:nvSpPr>
          <p:cNvPr id="96" name="Shape 96"/>
          <p:cNvSpPr txBox="1">
            <a:spLocks noGrp="1"/>
          </p:cNvSpPr>
          <p:nvPr>
            <p:ph type="body" idx="1"/>
          </p:nvPr>
        </p:nvSpPr>
        <p:spPr>
          <a:xfrm>
            <a:off x="311700" y="110642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Procedure:</a:t>
            </a:r>
            <a:endParaRPr/>
          </a:p>
          <a:p>
            <a:pPr marL="457200" lvl="0" indent="-342900" rtl="0">
              <a:spcBef>
                <a:spcPts val="1600"/>
              </a:spcBef>
              <a:spcAft>
                <a:spcPts val="0"/>
              </a:spcAft>
              <a:buSzPts val="1800"/>
              <a:buAutoNum type="arabicPeriod"/>
            </a:pPr>
            <a:r>
              <a:rPr lang="en"/>
              <a:t>Start with any node as the beginning of the path.</a:t>
            </a:r>
            <a:endParaRPr/>
          </a:p>
          <a:p>
            <a:pPr marL="457200" lvl="0" indent="-342900" rtl="0">
              <a:spcBef>
                <a:spcPts val="0"/>
              </a:spcBef>
              <a:spcAft>
                <a:spcPts val="0"/>
              </a:spcAft>
              <a:buSzPts val="1800"/>
              <a:buAutoNum type="arabicPeriod"/>
            </a:pPr>
            <a:r>
              <a:rPr lang="en"/>
              <a:t>Find the closest unvisited node to the last node added to the path. Add this node to the path.</a:t>
            </a:r>
            <a:endParaRPr/>
          </a:p>
          <a:p>
            <a:pPr marL="457200" lvl="0" indent="-342900" rtl="0">
              <a:spcBef>
                <a:spcPts val="0"/>
              </a:spcBef>
              <a:spcAft>
                <a:spcPts val="0"/>
              </a:spcAft>
              <a:buSzPts val="1800"/>
              <a:buAutoNum type="arabicPeriod"/>
            </a:pPr>
            <a:r>
              <a:rPr lang="en"/>
              <a:t>Repeat step 2 until all nodes are in the path. Connect first node to the final node.</a:t>
            </a:r>
            <a:endParaRPr/>
          </a:p>
          <a:p>
            <a:pPr marL="0" lvl="0" indent="0" rtl="0">
              <a:lnSpc>
                <a:spcPct val="100000"/>
              </a:lnSpc>
              <a:spcBef>
                <a:spcPts val="1600"/>
              </a:spcBef>
              <a:spcAft>
                <a:spcPts val="0"/>
              </a:spcAft>
              <a:buNone/>
            </a:pPr>
            <a:r>
              <a:rPr lang="en"/>
              <a:t>Has difficulty with graphs that are not fully connected, since it cannot visit already visited nodes.</a:t>
            </a:r>
            <a:endParaRPr/>
          </a:p>
          <a:p>
            <a:pPr marL="0" lvl="0" indent="0" rtl="0">
              <a:lnSpc>
                <a:spcPct val="100000"/>
              </a:lnSpc>
              <a:spcBef>
                <a:spcPts val="1600"/>
              </a:spcBef>
              <a:spcAft>
                <a:spcPts val="0"/>
              </a:spcAft>
              <a:buNone/>
            </a:pPr>
            <a:r>
              <a:rPr lang="en"/>
              <a:t>Worst-Case: Will never do worse than 1 + (logn)/2 times the cost of an optimal tour.</a:t>
            </a:r>
            <a:endParaRPr/>
          </a:p>
          <a:p>
            <a:pPr marL="0" lvl="0" indent="0" rtl="0">
              <a:lnSpc>
                <a:spcPct val="100000"/>
              </a:lnSpc>
              <a:spcBef>
                <a:spcPts val="1600"/>
              </a:spcBef>
              <a:spcAft>
                <a:spcPts val="1600"/>
              </a:spcAft>
              <a:buNone/>
            </a:pPr>
            <a:r>
              <a:rPr lang="en"/>
              <a:t>Complexity: O(n</a:t>
            </a:r>
            <a:r>
              <a:rPr lang="en" baseline="30000"/>
              <a:t>2</a:t>
            </a:r>
            <a:r>
              <a:rPr lang="en"/>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Example</a:t>
            </a:r>
            <a:endParaRPr/>
          </a:p>
        </p:txBody>
      </p:sp>
      <p:sp>
        <p:nvSpPr>
          <p:cNvPr id="102" name="Shape 102"/>
          <p:cNvSpPr txBox="1">
            <a:spLocks noGrp="1"/>
          </p:cNvSpPr>
          <p:nvPr>
            <p:ph type="body" idx="2"/>
          </p:nvPr>
        </p:nvSpPr>
        <p:spPr>
          <a:xfrm>
            <a:off x="4832400" y="699175"/>
            <a:ext cx="39999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800"/>
              <a:t>Perform the Nearest Neighbor algorithm on the graph and find the cost of the path</a:t>
            </a:r>
            <a:endParaRPr sz="1800"/>
          </a:p>
          <a:p>
            <a:pPr marL="457200" lvl="0" indent="-342900" rtl="0">
              <a:spcBef>
                <a:spcPts val="1600"/>
              </a:spcBef>
              <a:spcAft>
                <a:spcPts val="0"/>
              </a:spcAft>
              <a:buSzPts val="1800"/>
              <a:buAutoNum type="arabicPeriod"/>
            </a:pPr>
            <a:r>
              <a:rPr lang="en" sz="1800"/>
              <a:t>Start with any node as the beginning of the path.</a:t>
            </a:r>
            <a:endParaRPr sz="1800"/>
          </a:p>
          <a:p>
            <a:pPr marL="457200" lvl="0" indent="-342900" rtl="0">
              <a:spcBef>
                <a:spcPts val="0"/>
              </a:spcBef>
              <a:spcAft>
                <a:spcPts val="0"/>
              </a:spcAft>
              <a:buSzPts val="1800"/>
              <a:buAutoNum type="arabicPeriod"/>
            </a:pPr>
            <a:r>
              <a:rPr lang="en" sz="1800"/>
              <a:t>Find the closest unvisited node to the last node added to the path. Add this node to the path.</a:t>
            </a:r>
            <a:endParaRPr sz="1800"/>
          </a:p>
          <a:p>
            <a:pPr marL="457200" lvl="0" indent="-342900" rtl="0">
              <a:spcBef>
                <a:spcPts val="0"/>
              </a:spcBef>
              <a:spcAft>
                <a:spcPts val="0"/>
              </a:spcAft>
              <a:buSzPts val="1800"/>
              <a:buAutoNum type="arabicPeriod"/>
            </a:pPr>
            <a:r>
              <a:rPr lang="en" sz="1800"/>
              <a:t>Repeat step 2 until all nodes are in the path. Connect first node to the final node.</a:t>
            </a:r>
            <a:endParaRPr sz="1800"/>
          </a:p>
          <a:p>
            <a:pPr marL="0" lvl="0" indent="0">
              <a:spcBef>
                <a:spcPts val="1600"/>
              </a:spcBef>
              <a:spcAft>
                <a:spcPts val="1600"/>
              </a:spcAft>
              <a:buNone/>
            </a:pPr>
            <a:endParaRPr sz="1800"/>
          </a:p>
        </p:txBody>
      </p:sp>
      <p:pic>
        <p:nvPicPr>
          <p:cNvPr id="103" name="Shape 103"/>
          <p:cNvPicPr preferRelativeResize="0"/>
          <p:nvPr/>
        </p:nvPicPr>
        <p:blipFill>
          <a:blip r:embed="rId3">
            <a:alphaModFix/>
          </a:blip>
          <a:stretch>
            <a:fillRect/>
          </a:stretch>
        </p:blipFill>
        <p:spPr>
          <a:xfrm>
            <a:off x="0" y="1650176"/>
            <a:ext cx="4990475" cy="263441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Convex Hull</a:t>
            </a:r>
            <a:endParaRPr/>
          </a:p>
        </p:txBody>
      </p:sp>
      <p:sp>
        <p:nvSpPr>
          <p:cNvPr id="109" name="Shape 10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Procedure:</a:t>
            </a:r>
            <a:endParaRPr/>
          </a:p>
          <a:p>
            <a:pPr marL="457200" lvl="0" indent="-342900" rtl="0">
              <a:spcBef>
                <a:spcPts val="1600"/>
              </a:spcBef>
              <a:spcAft>
                <a:spcPts val="0"/>
              </a:spcAft>
              <a:buSzPts val="1800"/>
              <a:buAutoNum type="arabicPeriod"/>
            </a:pPr>
            <a:r>
              <a:rPr lang="en"/>
              <a:t>Find convex hull of the cities, make it the subtour.</a:t>
            </a:r>
            <a:endParaRPr/>
          </a:p>
          <a:p>
            <a:pPr marL="457200" lvl="0" indent="-342900" rtl="0">
              <a:spcBef>
                <a:spcPts val="0"/>
              </a:spcBef>
              <a:spcAft>
                <a:spcPts val="0"/>
              </a:spcAft>
              <a:buSzPts val="1800"/>
              <a:buAutoNum type="arabicPeriod"/>
            </a:pPr>
            <a:r>
              <a:rPr lang="en"/>
              <a:t>For the cities that are not in the subtour, find its cheapest insertion and choose the one with the smallest insertion cost/increase ratio to insert into the subtour.</a:t>
            </a:r>
            <a:endParaRPr/>
          </a:p>
          <a:p>
            <a:pPr marL="457200" lvl="0" indent="-342900" rtl="0">
              <a:spcBef>
                <a:spcPts val="0"/>
              </a:spcBef>
              <a:spcAft>
                <a:spcPts val="0"/>
              </a:spcAft>
              <a:buSzPts val="1800"/>
              <a:buAutoNum type="arabicPeriod"/>
            </a:pPr>
            <a:r>
              <a:rPr lang="en"/>
              <a:t>Repeat step 2 until no more cities remain outside the subtour.</a:t>
            </a:r>
            <a:endParaRPr/>
          </a:p>
          <a:p>
            <a:pPr marL="0" lvl="0" indent="0" rtl="0">
              <a:spcBef>
                <a:spcPts val="1600"/>
              </a:spcBef>
              <a:spcAft>
                <a:spcPts val="0"/>
              </a:spcAft>
              <a:buNone/>
            </a:pPr>
            <a:endParaRPr/>
          </a:p>
          <a:p>
            <a:pPr marL="0" lvl="0" indent="0">
              <a:spcBef>
                <a:spcPts val="1600"/>
              </a:spcBef>
              <a:spcAft>
                <a:spcPts val="1600"/>
              </a:spcAft>
              <a:buNone/>
            </a:pPr>
            <a:r>
              <a:rPr lang="en"/>
              <a:t>Complexity: O(n</a:t>
            </a:r>
            <a:r>
              <a:rPr lang="en" baseline="30000"/>
              <a:t>2</a:t>
            </a:r>
            <a:r>
              <a:rPr lang="en"/>
              <a:t>logn)</a:t>
            </a:r>
            <a:endParaRPr/>
          </a:p>
        </p:txBody>
      </p:sp>
    </p:spTree>
  </p:cSld>
  <p:clrMapOvr>
    <a:masterClrMapping/>
  </p:clrMapOvr>
</p:sld>
</file>

<file path=ppt/theme/theme1.xml><?xml version="1.0" encoding="utf-8"?>
<a:theme xmlns:a="http://schemas.openxmlformats.org/drawingml/2006/main"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1689</Words>
  <Application>Microsoft Office PowerPoint</Application>
  <PresentationFormat>On-screen Show (16:9)</PresentationFormat>
  <Paragraphs>162</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Alfa Slab One</vt:lpstr>
      <vt:lpstr>Proxima Nova</vt:lpstr>
      <vt:lpstr>Times New Roman</vt:lpstr>
      <vt:lpstr>Gameday</vt:lpstr>
      <vt:lpstr>Approximation of Traveling Salesman Problem</vt:lpstr>
      <vt:lpstr>Background</vt:lpstr>
      <vt:lpstr>PowerPoint Presentation</vt:lpstr>
      <vt:lpstr>Rules &amp; Assumptions (GTSP)</vt:lpstr>
      <vt:lpstr>Why Approximate?</vt:lpstr>
      <vt:lpstr>Held-Karp Algorithm </vt:lpstr>
      <vt:lpstr>Nearest Neighbor</vt:lpstr>
      <vt:lpstr>Example</vt:lpstr>
      <vt:lpstr>Convex Hull</vt:lpstr>
      <vt:lpstr>Example</vt:lpstr>
      <vt:lpstr>Christofides Algorithm</vt:lpstr>
      <vt:lpstr>Example</vt:lpstr>
      <vt:lpstr>Pt. 2</vt:lpstr>
      <vt:lpstr>Iterative Improvement </vt:lpstr>
      <vt:lpstr>Ant Colony Optimization</vt:lpstr>
      <vt:lpstr>Ant Colony Optimization</vt:lpstr>
      <vt:lpstr>Ant Colony Optimization</vt:lpstr>
      <vt:lpstr>Ant Colony Optimization</vt:lpstr>
      <vt:lpstr>Ant Colony Optimization</vt:lpstr>
      <vt:lpstr>Ant Colony Optimization</vt:lpstr>
      <vt:lpstr>Ant Colony Optimization</vt:lpstr>
      <vt:lpstr>Ant Colony Optimization</vt:lpstr>
      <vt:lpstr>Exercise Time!</vt:lpstr>
      <vt:lpstr>Questions?</vt:lpstr>
      <vt:lpstr>Discussion Question:  “The real world is asymmetric”  What happens when the distance between cities is not symmetric? </vt:lpstr>
      <vt:lpstr>Sources</vt:lpstr>
      <vt:lpstr>More Sources</vt:lpstr>
      <vt:lpstr>Even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Approximation of Traveling Salesman Problem</dc:title>
  <cp:lastModifiedBy>Sebastian Cortes</cp:lastModifiedBy>
  <cp:revision>4</cp:revision>
  <dcterms:modified xsi:type="dcterms:W3CDTF">2018-04-17T02:59:03Z</dcterms:modified>
</cp:coreProperties>
</file>