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89" r:id="rId38"/>
    <p:sldId id="290" r:id="rId39"/>
    <p:sldId id="291" r:id="rId40"/>
    <p:sldId id="292" r:id="rId41"/>
    <p:sldId id="293" r:id="rId42"/>
    <p:sldId id="294" r:id="rId43"/>
  </p:sldIdLst>
  <p:sldSz cy="5143500" cx="9144000"/>
  <p:notesSz cx="6858000" cy="9144000"/>
  <p:embeddedFontLst>
    <p:embeddedFont>
      <p:font typeface="Roboto Slab"/>
      <p:regular r:id="rId44"/>
      <p:bold r:id="rId45"/>
    </p:embeddedFont>
    <p:embeddedFont>
      <p:font typeface="Roboto"/>
      <p:regular r:id="rId46"/>
      <p:bold r:id="rId47"/>
      <p:italic r:id="rId48"/>
      <p:boldItalic r:id="rId4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6.xml"/><Relationship Id="rId42" Type="http://schemas.openxmlformats.org/officeDocument/2006/relationships/slide" Target="slides/slide38.xml"/><Relationship Id="rId41" Type="http://schemas.openxmlformats.org/officeDocument/2006/relationships/slide" Target="slides/slide37.xml"/><Relationship Id="rId44" Type="http://schemas.openxmlformats.org/officeDocument/2006/relationships/font" Target="fonts/RobotoSlab-regular.fntdata"/><Relationship Id="rId43" Type="http://schemas.openxmlformats.org/officeDocument/2006/relationships/slide" Target="slides/slide39.xml"/><Relationship Id="rId46" Type="http://schemas.openxmlformats.org/officeDocument/2006/relationships/font" Target="fonts/Roboto-regular.fntdata"/><Relationship Id="rId45" Type="http://schemas.openxmlformats.org/officeDocument/2006/relationships/font" Target="fonts/RobotoSlab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48" Type="http://schemas.openxmlformats.org/officeDocument/2006/relationships/font" Target="fonts/Roboto-italic.fntdata"/><Relationship Id="rId47" Type="http://schemas.openxmlformats.org/officeDocument/2006/relationships/font" Target="fonts/Roboto-bold.fntdata"/><Relationship Id="rId49" Type="http://schemas.openxmlformats.org/officeDocument/2006/relationships/font" Target="fonts/Roboto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3" Type="http://schemas.openxmlformats.org/officeDocument/2006/relationships/slide" Target="slides/slide29.xml"/><Relationship Id="rId32" Type="http://schemas.openxmlformats.org/officeDocument/2006/relationships/slide" Target="slides/slide28.xml"/><Relationship Id="rId35" Type="http://schemas.openxmlformats.org/officeDocument/2006/relationships/slide" Target="slides/slide31.xml"/><Relationship Id="rId34" Type="http://schemas.openxmlformats.org/officeDocument/2006/relationships/slide" Target="slides/slide30.xml"/><Relationship Id="rId37" Type="http://schemas.openxmlformats.org/officeDocument/2006/relationships/slide" Target="slides/slide33.xml"/><Relationship Id="rId36" Type="http://schemas.openxmlformats.org/officeDocument/2006/relationships/slide" Target="slides/slide32.xml"/><Relationship Id="rId39" Type="http://schemas.openxmlformats.org/officeDocument/2006/relationships/slide" Target="slides/slide35.xml"/><Relationship Id="rId38" Type="http://schemas.openxmlformats.org/officeDocument/2006/relationships/slide" Target="slides/slide34.xml"/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-Four major subsections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-Intro to quantum computing - JD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-Shor’s algorithm - Drew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-Other work in quantum computing - Perry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	- Limitations/future of quantum computing - Harrison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IBM Quantum Computer Website: https://quantumexperience.ng.bluemix.net/qx/experience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Shape 12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Shape 13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Shape 15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Shape 18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Shape 1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Shape 19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Shape 19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Shape 1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Shape 2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Shape 2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Shape 21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7" name="Shape 21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9" name="Shape 22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Shape 23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5" name="Shape 23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0" name="Shape 2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6" name="Shape 24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2" name="Shape 2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8" name="Shape 25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more time/information is needed, include a slide on microsofts “Quantum development kit”.</a:t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4" name="Shape 26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Shape 2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Shape 2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Shape 2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7" name="Shape 2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3" name="Shape 2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87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Shape 2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Shape 8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1524800" y="672606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Shape 11"/>
          <p:cNvSpPr/>
          <p:nvPr/>
        </p:nvSpPr>
        <p:spPr>
          <a:xfrm rot="10800000">
            <a:off x="6537563" y="3342925"/>
            <a:ext cx="1081625" cy="1124950"/>
          </a:xfrm>
          <a:custGeom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accent5"/>
            </a:solidFill>
            <a:prstDash val="solid"/>
            <a:miter lim="8000"/>
            <a:headEnd len="sm" w="sm" type="none"/>
            <a:tailEnd len="sm" w="sm" type="none"/>
          </a:ln>
        </p:spPr>
      </p:sp>
      <p:cxnSp>
        <p:nvCxnSpPr>
          <p:cNvPr id="12" name="Shape 1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Shape 1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4" name="Shape 14"/>
          <p:cNvSpPr txBox="1"/>
          <p:nvPr>
            <p:ph idx="1" type="subTitle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 txBox="1"/>
          <p:nvPr>
            <p:ph hasCustomPrompt="1" type="title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Shape 17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" name="Shape 18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Shape 21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" name="Shape 2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Shape 26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7" name="Shape 2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hape 35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cap="flat" cmpd="sng" w="3810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" name="Shape 36"/>
          <p:cNvSpPr txBox="1"/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8" name="Shape 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4" name="Shape 44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cap="flat" cmpd="sng" w="38100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" name="Shape 45"/>
          <p:cNvSpPr txBox="1"/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/>
        </p:txBody>
      </p:sp>
      <p:sp>
        <p:nvSpPr>
          <p:cNvPr id="46" name="Shape 46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 txBox="1"/>
          <p:nvPr>
            <p:ph idx="1" type="body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rina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3.xm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6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6.xml"/><Relationship Id="rId3" Type="http://schemas.openxmlformats.org/officeDocument/2006/relationships/hyperlink" Target="https://quantumexperience.ng.bluemix.net/qx/editor" TargetMode="External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7.xml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8.xml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9.xml"/><Relationship Id="rId3" Type="http://schemas.openxmlformats.org/officeDocument/2006/relationships/hyperlink" Target="https://people.cs.umass.edu/~strubell/doc/quantum_tutorial.pdf" TargetMode="External"/><Relationship Id="rId4" Type="http://schemas.openxmlformats.org/officeDocument/2006/relationships/hyperlink" Target="https://en.wikipedia.org/wiki/Quantum_computing" TargetMode="External"/><Relationship Id="rId9" Type="http://schemas.openxmlformats.org/officeDocument/2006/relationships/hyperlink" Target="https://en.wikipedia.org/wiki/Deutsch%E2%80%93Jozsa_algorithm" TargetMode="External"/><Relationship Id="rId5" Type="http://schemas.openxmlformats.org/officeDocument/2006/relationships/hyperlink" Target="https://pdfs.semanticscholar.org/6133/bb0f73789ddcc4cb2b8a051622cf5fe9473c.pdf" TargetMode="External"/><Relationship Id="rId6" Type="http://schemas.openxmlformats.org/officeDocument/2006/relationships/hyperlink" Target="https://research.googleblog.com/2018/03/a-preview-of-bristlecone-googles-new.html" TargetMode="External"/><Relationship Id="rId7" Type="http://schemas.openxmlformats.org/officeDocument/2006/relationships/hyperlink" Target="https://ieeexplore.ieee.org/stamp/stamp.jsp?arnumber=7562328" TargetMode="External"/><Relationship Id="rId8" Type="http://schemas.openxmlformats.org/officeDocument/2006/relationships/hyperlink" Target="https://www.quantamagazine.org/gil-kalais-argument-against-quantum-computers-20180207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/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Shor's Algorithm/Quantum Computing</a:t>
            </a:r>
            <a:endParaRPr/>
          </a:p>
        </p:txBody>
      </p:sp>
      <p:sp>
        <p:nvSpPr>
          <p:cNvPr id="64" name="Shape 64"/>
          <p:cNvSpPr txBox="1"/>
          <p:nvPr>
            <p:ph idx="1" type="subTitle"/>
          </p:nvPr>
        </p:nvSpPr>
        <p:spPr>
          <a:xfrm>
            <a:off x="1680302" y="3117497"/>
            <a:ext cx="5783400" cy="90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By: John DeMey, Perry Gordon, Drew Merryman, Harrison Ratcliffe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200"/>
              <a:t>What does a qubit look like?</a:t>
            </a:r>
            <a:endParaRPr sz="42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/>
          <p:nvPr>
            <p:ph type="title"/>
          </p:nvPr>
        </p:nvSpPr>
        <p:spPr>
          <a:xfrm>
            <a:off x="387900" y="2695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Bloch Sphere Representation</a:t>
            </a:r>
            <a:endParaRPr i="1"/>
          </a:p>
        </p:txBody>
      </p:sp>
      <p:pic>
        <p:nvPicPr>
          <p:cNvPr descr="Image result for qubit" id="125" name="Shape 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49888" y="1103000"/>
            <a:ext cx="3044225" cy="378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Shape 1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987" y="2277875"/>
            <a:ext cx="8940025" cy="58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Qubit Implementations</a:t>
            </a:r>
            <a:endParaRPr i="1"/>
          </a:p>
        </p:txBody>
      </p:sp>
      <p:sp>
        <p:nvSpPr>
          <p:cNvPr id="136" name="Shape 13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Polarizing light photons: horizontal vs. vertical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Electronic spin of electrons: up vs. down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Nucleus spin via nuclear magnetic resonance: up vs. down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Singly-charged quantum dot pair: left vs. right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Current of superconducting flux qubit in a Josephson Junction: clockwise vs. counter-clockwise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Several others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Example: </a:t>
            </a:r>
            <a:r>
              <a:rPr i="1" lang="en"/>
              <a:t>Classical vs. Quantum</a:t>
            </a:r>
            <a:endParaRPr i="1"/>
          </a:p>
        </p:txBody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Consider a 3-bit classical register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Register’s state is one of 2^3 = 8 different possibilities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a 3-</a:t>
            </a:r>
            <a:r>
              <a:rPr i="1" lang="en"/>
              <a:t>qubit</a:t>
            </a:r>
            <a:r>
              <a:rPr lang="en"/>
              <a:t> register . . .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Register’s state is (a</a:t>
            </a:r>
            <a:r>
              <a:rPr baseline="-25000" lang="en"/>
              <a:t>0</a:t>
            </a:r>
            <a:r>
              <a:rPr lang="en"/>
              <a:t>, a</a:t>
            </a:r>
            <a:r>
              <a:rPr baseline="-25000" lang="en"/>
              <a:t>1</a:t>
            </a:r>
            <a:r>
              <a:rPr lang="en"/>
              <a:t>, a</a:t>
            </a:r>
            <a:r>
              <a:rPr baseline="-25000" lang="en"/>
              <a:t>2</a:t>
            </a:r>
            <a:r>
              <a:rPr lang="en"/>
              <a:t>, a</a:t>
            </a:r>
            <a:r>
              <a:rPr baseline="-25000" lang="en"/>
              <a:t>3</a:t>
            </a:r>
            <a:r>
              <a:rPr lang="en"/>
              <a:t>, a</a:t>
            </a:r>
            <a:r>
              <a:rPr baseline="-25000" lang="en"/>
              <a:t>4</a:t>
            </a:r>
            <a:r>
              <a:rPr lang="en"/>
              <a:t>, a</a:t>
            </a:r>
            <a:r>
              <a:rPr baseline="-25000" lang="en"/>
              <a:t>5</a:t>
            </a:r>
            <a:r>
              <a:rPr lang="en"/>
              <a:t>, a</a:t>
            </a:r>
            <a:r>
              <a:rPr baseline="-25000" lang="en"/>
              <a:t>6</a:t>
            </a:r>
            <a:r>
              <a:rPr lang="en"/>
              <a:t>, a</a:t>
            </a:r>
            <a:r>
              <a:rPr baseline="-25000" lang="en"/>
              <a:t>7</a:t>
            </a:r>
            <a:r>
              <a:rPr lang="en"/>
              <a:t>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Each a</a:t>
            </a:r>
            <a:r>
              <a:rPr baseline="-25000" lang="en"/>
              <a:t>i </a:t>
            </a:r>
            <a:r>
              <a:rPr lang="en"/>
              <a:t>is a complex number (a + bi)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For each a</a:t>
            </a:r>
            <a:r>
              <a:rPr baseline="-25000" lang="en"/>
              <a:t>i</a:t>
            </a:r>
            <a:r>
              <a:rPr lang="en"/>
              <a:t>, the probability that the qubit will resolve to that state is |a</a:t>
            </a:r>
            <a:r>
              <a:rPr baseline="-25000" lang="en"/>
              <a:t>i</a:t>
            </a:r>
            <a:r>
              <a:rPr lang="en"/>
              <a:t>|</a:t>
            </a:r>
            <a:r>
              <a:rPr baseline="30000" lang="en"/>
              <a:t>2</a:t>
            </a:r>
            <a:endParaRPr/>
          </a:p>
          <a:p>
            <a: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b="1" lang="en"/>
              <a:t>Caveat:</a:t>
            </a:r>
            <a:r>
              <a:rPr lang="en"/>
              <a:t> These are not absolute probabilities; the phase difference between the probabilities of any two a</a:t>
            </a:r>
            <a:r>
              <a:rPr baseline="-25000" lang="en"/>
              <a:t>i</a:t>
            </a:r>
            <a:r>
              <a:rPr lang="en"/>
              <a:t> is a meaningful parameter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Hadamard Gate</a:t>
            </a:r>
            <a:endParaRPr i="1"/>
          </a:p>
        </p:txBody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Applying a Hadamard Gate to either a 0 or 1 qubit will put it in an observable superposition of roughly equal probability of each outcome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Two Hadamard Gates together always resolves the qubit to the initial observed state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Shape 153"/>
          <p:cNvSpPr txBox="1"/>
          <p:nvPr>
            <p:ph type="title"/>
          </p:nvPr>
        </p:nvSpPr>
        <p:spPr>
          <a:xfrm>
            <a:off x="490250" y="526350"/>
            <a:ext cx="8054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Shor’s Algorithm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Quantum algorithm formulated in 1994 that solves the following problem: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Given an integer N, find its prime factors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Best classical algorithm for prime factorization of number N with bits b is the general number field sieve (GNFS)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BigO is exponential - </a:t>
            </a:r>
            <a:r>
              <a:rPr lang="en" sz="11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O(e^∛((64/9)b(logb)2))</a:t>
            </a:r>
            <a:endParaRPr sz="11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Char char="●"/>
            </a:pPr>
            <a:r>
              <a:rPr lang="en">
                <a:solidFill>
                  <a:srgbClr val="FFFFFF"/>
                </a:solidFill>
              </a:rPr>
              <a:t>Shor’s Algorithm is polynomial</a:t>
            </a:r>
            <a:endParaRPr>
              <a:solidFill>
                <a:srgbClr val="FFFFFF"/>
              </a:solidFill>
            </a:endParaRPr>
          </a:p>
          <a:p>
            <a:pPr indent="-317500" lvl="1" marL="91440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Char char="○"/>
            </a:pPr>
            <a:r>
              <a:rPr lang="en">
                <a:solidFill>
                  <a:srgbClr val="FFFFFF"/>
                </a:solidFill>
              </a:rPr>
              <a:t>O(b^3)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159" name="Shape 15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Algorithm</a:t>
            </a:r>
            <a:endParaRPr/>
          </a:p>
        </p:txBody>
      </p:sp>
      <p:pic>
        <p:nvPicPr>
          <p:cNvPr id="160" name="Shape 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16472" y="2654975"/>
            <a:ext cx="2190350" cy="2197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Parts</a:t>
            </a:r>
            <a:endParaRPr/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Shor’s algorithm is composed of two parts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Factoring problem =&gt; Finding period of a function (Can be done on a classical computer)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Quantum algorithm to then solve the period of a function</a:t>
            </a:r>
            <a:endParaRPr/>
          </a:p>
        </p:txBody>
      </p:sp>
      <p:pic>
        <p:nvPicPr>
          <p:cNvPr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849696" y="2170500"/>
            <a:ext cx="2204375" cy="2860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Number Theory</a:t>
            </a:r>
            <a:endParaRPr/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Period finding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2^x = 1,2,4,8,16,...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(2^x)mod15 =1,2,4,8,1,... =&gt; period is 4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Euler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Number N composed of prime p and q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Sequence S = xmodN, x^2modN, x^3modN,...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x is not divisible by p || q,  S will have period r s.t. r divides(p-1)(q-1)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15=3 * 5</a:t>
            </a:r>
            <a:endParaRPr/>
          </a:p>
          <a:p>
            <a: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(2*4)=8, divisible by 4.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Quantum Computing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 what?</a:t>
            </a:r>
            <a:endParaRPr/>
          </a:p>
        </p:txBody>
      </p:sp>
      <p:sp>
        <p:nvSpPr>
          <p:cNvPr id="179" name="Shape 17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We can learn a divisor of (p-1)(q-1)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we had several random divisors of (p-1)(q-1) it stands to reason we could find (p-1)(q-1)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Finding p and q from here is mathematically doable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Finding the period of xmodN can take very long (classically) depending on N</a:t>
            </a:r>
            <a:endParaRPr/>
          </a:p>
          <a:p>
            <a: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Cue quantum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Quantum Computing Saves the Day</a:t>
            </a:r>
            <a:endParaRPr/>
          </a:p>
        </p:txBody>
      </p:sp>
      <p:sp>
        <p:nvSpPr>
          <p:cNvPr id="185" name="Shape 18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Goal: create a superposition over xmodN, x^2modN,etc. quickly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Note if we had the period, computing x^rmodN is simple using repeated squaring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N=17, r=14, x=3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3^14mod17=3^2^2^2*3^2^2*3^2mod17=2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 do this we need to find the period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Shape 19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Quantum Fourier Transform</a:t>
            </a:r>
            <a:endParaRPr/>
          </a:p>
        </p:txBody>
      </p:sp>
      <p:sp>
        <p:nvSpPr>
          <p:cNvPr id="191" name="Shape 19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QFT is a linear transformation from a complex vector to another complex vector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Maps a quantum state encoding a periodic sequence to a quantum state encoding the period of that same sequence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How?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Amplitudes in quantum mechanics can be positive, negative, or complex. 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Amplitudes of many different answers point in many different directions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Amplitudes of the “true” period point in the same direction 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Measuring at the end will find the period with high probability</a:t>
            </a:r>
            <a:endParaRPr/>
          </a:p>
          <a:p>
            <a: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Probability depends on how many iterations of running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Shape 19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Shor’s End</a:t>
            </a:r>
            <a:endParaRPr/>
          </a:p>
        </p:txBody>
      </p:sp>
      <p:sp>
        <p:nvSpPr>
          <p:cNvPr id="197" name="Shape 197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Now we can use our number theory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If N is the product of two prime numbers and x is a solution to x^2 = 1 mod N and x!=1 || -1 then…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Either gcd(x-1,N) or gcd(x+1, N) is a factor of N 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Fun fact: In April 2012 the largest number ever factored with Shor’s algorithm was 21, which gave 7 and 3 as (probably) the prime factors. </a:t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 txBox="1"/>
          <p:nvPr>
            <p:ph type="title"/>
          </p:nvPr>
        </p:nvSpPr>
        <p:spPr>
          <a:xfrm>
            <a:off x="490250" y="526350"/>
            <a:ext cx="8245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Other Quantum Computing Algorithms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Deutsch-Jozsa algorithm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Deutsch-Jozsa algorithm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Deutsch-Jozsa algorithm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Deutsch-Jozsa algorithm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Deutsch-Jozsa algorithm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Deutsch-Jozsa algorithm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latin typeface="Roboto"/>
                <a:ea typeface="Roboto"/>
                <a:cs typeface="Roboto"/>
                <a:sym typeface="Roboto"/>
              </a:rPr>
              <a:t>Deutsch-Jozsa algorithm</a:t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Deutsch-Jozsa Algorithm</a:t>
            </a:r>
            <a:endParaRPr/>
          </a:p>
        </p:txBody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Is a function f(x</a:t>
            </a:r>
            <a:r>
              <a:rPr baseline="-25000" lang="en"/>
              <a:t>1</a:t>
            </a:r>
            <a:r>
              <a:rPr lang="en"/>
              <a:t>,</a:t>
            </a:r>
            <a:r>
              <a:rPr lang="en"/>
              <a:t>x</a:t>
            </a:r>
            <a:r>
              <a:rPr baseline="-25000" lang="en"/>
              <a:t>2</a:t>
            </a:r>
            <a:r>
              <a:rPr lang="en"/>
              <a:t>,...,x</a:t>
            </a:r>
            <a:r>
              <a:rPr baseline="-25000" lang="en"/>
              <a:t>n</a:t>
            </a:r>
            <a:r>
              <a:rPr lang="en"/>
              <a:t>) constant or balanced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Constant: always returns either 0 or 1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Balanced: returns 1 for 50% of possible inputs and 0 for the rest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Deutsch-Jozsa only requires 1 </a:t>
            </a:r>
            <a:r>
              <a:rPr lang="en"/>
              <a:t>measurement</a:t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Deutsch-Jozsa Algorithm</a:t>
            </a:r>
            <a:endParaRPr/>
          </a:p>
        </p:txBody>
      </p:sp>
      <p:sp>
        <p:nvSpPr>
          <p:cNvPr id="214" name="Shape 21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Procedure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Start with n qubits in state 0 and a single qubit in state 1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Apply the Hadamard transformation to all qubits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Add the result of the function to the last qubit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Apply the Hadamard transformation again but remove the last qubit</a:t>
            </a:r>
            <a:endParaRPr/>
          </a:p>
          <a:p>
            <a: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Measure the result: 1 for constant, 0 for balanced</a:t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Shape 21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Grover’s Algorithm</a:t>
            </a:r>
            <a:endParaRPr/>
          </a:p>
        </p:txBody>
      </p:sp>
      <p:sp>
        <p:nvSpPr>
          <p:cNvPr id="220" name="Shape 22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Find the unique element in an unordered set that satisfies a condition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Classically this can be done at best in linear time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Grover’s algorithm takes O( √ N) but N must be 2</a:t>
            </a:r>
            <a:r>
              <a:rPr baseline="30000" lang="en"/>
              <a:t>n</a:t>
            </a:r>
            <a:endParaRPr baseline="30000"/>
          </a:p>
          <a:p>
            <a:pPr indent="0" lvl="0" marL="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Grover’s Algorithm</a:t>
            </a:r>
            <a:endParaRPr/>
          </a:p>
        </p:txBody>
      </p:sp>
      <p:sp>
        <p:nvSpPr>
          <p:cNvPr id="226" name="Shape 22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Procedure: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Start with the system initialized to 0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Apply the Hadamard transformation to all qubits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Apply the Grover iteration  (π /4)</a:t>
            </a:r>
            <a:r>
              <a:rPr lang="en" sz="1800"/>
              <a:t> </a:t>
            </a:r>
            <a:r>
              <a:rPr lang="en"/>
              <a:t>√ N times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Measure the result</a:t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Grover Iteration</a:t>
            </a:r>
            <a:endParaRPr/>
          </a:p>
        </p:txBody>
      </p:sp>
      <p:sp>
        <p:nvSpPr>
          <p:cNvPr id="232" name="Shape 23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Use an oracle to shift the phase of the correct value by </a:t>
            </a:r>
            <a:r>
              <a:rPr lang="en" sz="1400"/>
              <a:t>π</a:t>
            </a:r>
            <a:endParaRPr sz="1400"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 Increase the probability amplitude of each qubit by their difference from the average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3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en"/>
              <a:t>Schrodinger’s Cat</a:t>
            </a:r>
            <a:endParaRPr/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Cat locked in chamber</a:t>
            </a:r>
            <a:endParaRPr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Radioactive source w/ Geiger counter</a:t>
            </a:r>
            <a:endParaRPr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If the counter detects radioactive decay, it breaks a vial of poison, killing the cat :(</a:t>
            </a:r>
            <a:endParaRPr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After a bit, the cat is in a </a:t>
            </a:r>
            <a:r>
              <a:rPr i="1" lang="en"/>
              <a:t>superposition</a:t>
            </a:r>
            <a:r>
              <a:rPr lang="en"/>
              <a:t> of being alive and dead</a:t>
            </a:r>
            <a:endParaRPr/>
          </a:p>
          <a:p>
            <a: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/>
              <a:t>Observation removes the superposition</a:t>
            </a:r>
            <a:endParaRPr/>
          </a:p>
        </p:txBody>
      </p:sp>
      <p:sp>
        <p:nvSpPr>
          <p:cNvPr id="76" name="Shape 76"/>
          <p:cNvSpPr txBox="1"/>
          <p:nvPr>
            <p:ph idx="2" type="body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77" name="Shape 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87800" y="1109524"/>
            <a:ext cx="4368300" cy="35629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Shape 237"/>
          <p:cNvSpPr txBox="1"/>
          <p:nvPr>
            <p:ph type="title"/>
          </p:nvPr>
        </p:nvSpPr>
        <p:spPr>
          <a:xfrm>
            <a:off x="490250" y="526350"/>
            <a:ext cx="8054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Limitations/Future of Quantum Computing</a:t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Quantum Decoherence</a:t>
            </a:r>
            <a:endParaRPr/>
          </a:p>
        </p:txBody>
      </p:sp>
      <p:sp>
        <p:nvSpPr>
          <p:cNvPr id="243" name="Shape 243"/>
          <p:cNvSpPr txBox="1"/>
          <p:nvPr>
            <p:ph idx="1" type="body"/>
          </p:nvPr>
        </p:nvSpPr>
        <p:spPr>
          <a:xfrm>
            <a:off x="387900" y="1489825"/>
            <a:ext cx="8368200" cy="342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Quantum Decoherence causes qubits to fall out of a state of superposition, thus losing their stored information 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Decoherence is caused by interactions with the quantum computers external environment and the buildup of “noise” within the quantum computer itself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●"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“Noise” refers to errors happening as the quantum computer executes tasks, and noise sensitivity is the probability of these errors occuring. 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Arial"/>
              <a:buChar char="○"/>
            </a:pPr>
            <a:r>
              <a:rPr lang="en" sz="18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As these errors build and occur, the probability of a qubit decohering increases</a:t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Error Correction and Reducing Decoherence</a:t>
            </a:r>
            <a:endParaRPr/>
          </a:p>
        </p:txBody>
      </p:sp>
      <p:sp>
        <p:nvSpPr>
          <p:cNvPr id="249" name="Shape 24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Quantum error correction is the process of protecting information stored within qubits from decoherence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Can be achieved by representing a logical qubit with many physical qubits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○"/>
            </a:pPr>
            <a:r>
              <a:rPr lang="en" sz="1800">
                <a:latin typeface="Arial"/>
                <a:ea typeface="Arial"/>
                <a:cs typeface="Arial"/>
                <a:sym typeface="Arial"/>
              </a:rPr>
              <a:t>Quantum supremacy could require 100’s of qubits for proper error correction</a:t>
            </a:r>
            <a:endParaRPr sz="1800">
              <a:latin typeface="Arial"/>
              <a:ea typeface="Arial"/>
              <a:cs typeface="Arial"/>
              <a:sym typeface="Arial"/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Font typeface="Arial"/>
              <a:buChar char="●"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The probability of errors and decoherence can be further reduced by cooling the quantum computer’s temperature </a:t>
            </a:r>
            <a:r>
              <a:rPr lang="en" sz="1800">
                <a:latin typeface="Arial"/>
                <a:ea typeface="Arial"/>
                <a:cs typeface="Arial"/>
                <a:sym typeface="Arial"/>
              </a:rPr>
              <a:t>to around 1 Kelvin</a:t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Cost and Speed</a:t>
            </a:r>
            <a:endParaRPr/>
          </a:p>
        </p:txBody>
      </p:sp>
      <p:sp>
        <p:nvSpPr>
          <p:cNvPr id="255" name="Shape 255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/>
              <a:t>Qubits are expensive to manufacture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Large scale quantum computers require hundreds of qubits to function efficiently and reduce quantum decoherence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Roboto"/>
              <a:buChar char="●"/>
            </a:pPr>
            <a:r>
              <a:rPr lang="en" sz="2000"/>
              <a:t>Quantum computers internal must be precisely regulated and isolated from their external environments</a:t>
            </a:r>
            <a:endParaRPr sz="2000"/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Not all classical computing problems can be solved more efficiently on a quantum computer</a:t>
            </a:r>
            <a:endParaRPr sz="2000"/>
          </a:p>
          <a:p>
            <a:pPr indent="0" lvl="0" marL="457200" marR="0" rtl="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200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of Quantum Computing</a:t>
            </a:r>
            <a:endParaRPr/>
          </a:p>
        </p:txBody>
      </p:sp>
      <p:sp>
        <p:nvSpPr>
          <p:cNvPr id="261" name="Shape 261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Quantum computing is still in its infancy. There is debate over whether quantum computing will actually be useful or is simply a novelty</a:t>
            </a:r>
            <a:endParaRPr sz="2000"/>
          </a:p>
          <a:p>
            <a:pPr indent="-355600" lvl="0" marL="457200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Quantum computing could be used to simulate chemical reactions, atoms, and particles, in addition to cracking RSA Encryption</a:t>
            </a:r>
            <a:endParaRPr sz="2000"/>
          </a:p>
          <a:p>
            <a:pPr indent="-355600" lvl="0" marL="45720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Personal Quantum computers are unlikely as they require specific conditions and environment regulation. They will probably be kept in large facilities and accessed remotely</a:t>
            </a:r>
            <a:endParaRPr sz="200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Google’s Quantum Processor: Bristlecone</a:t>
            </a:r>
            <a:endParaRPr/>
          </a:p>
        </p:txBody>
      </p:sp>
      <p:sp>
        <p:nvSpPr>
          <p:cNvPr id="267" name="Shape 267"/>
          <p:cNvSpPr txBox="1"/>
          <p:nvPr>
            <p:ph idx="1" type="body"/>
          </p:nvPr>
        </p:nvSpPr>
        <p:spPr>
          <a:xfrm>
            <a:off x="387900" y="1489825"/>
            <a:ext cx="41655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This past March, Google announced the development of a 72-qubit quantum processor called Bristlecone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Google hopes Bristlecone will act as a proof of concept for large scale quantum computers and quantum supremacy</a:t>
            </a:r>
            <a:endParaRPr/>
          </a:p>
        </p:txBody>
      </p:sp>
      <p:pic>
        <p:nvPicPr>
          <p:cNvPr id="268" name="Shape 2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7775" y="1489825"/>
            <a:ext cx="4338326" cy="2890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IBM Q Experience</a:t>
            </a:r>
            <a:endParaRPr/>
          </a:p>
        </p:txBody>
      </p:sp>
      <p:sp>
        <p:nvSpPr>
          <p:cNvPr id="274" name="Shape 274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https://quantumexperience.ng.bluemix.net/qx/editor</a:t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Heisenberg and Schrodinger are driving...</a:t>
            </a:r>
            <a:endParaRPr/>
          </a:p>
        </p:txBody>
      </p:sp>
      <p:sp>
        <p:nvSpPr>
          <p:cNvPr id="280" name="Shape 280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...and they get pulled over by a cop.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/>
              <a:t>Cop:</a:t>
            </a:r>
            <a:r>
              <a:rPr lang="en" sz="1400"/>
              <a:t> Do you know how fast you were going?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/>
              <a:t>Heisenberg:</a:t>
            </a:r>
            <a:r>
              <a:rPr lang="en" sz="1400"/>
              <a:t> No, but I know exactly where I am.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/>
              <a:t>Cop:</a:t>
            </a:r>
            <a:r>
              <a:rPr lang="en" sz="1400"/>
              <a:t> You were going 55 on a 35</a:t>
            </a:r>
            <a:r>
              <a:rPr lang="en" sz="1400"/>
              <a:t>.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 sz="1400"/>
              <a:t>Heisenberg:</a:t>
            </a:r>
            <a:r>
              <a:rPr lang="en" sz="1400"/>
              <a:t> Great, now I’m lost!</a:t>
            </a:r>
            <a:endParaRPr sz="14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The cop finds this suspicious and asks if he could pop the trunk...</a:t>
            </a:r>
            <a:endParaRPr b="1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Heisenberg and Schrodinger are driving...</a:t>
            </a:r>
            <a:endParaRPr/>
          </a:p>
        </p:txBody>
      </p:sp>
      <p:sp>
        <p:nvSpPr>
          <p:cNvPr id="286" name="Shape 28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Cop:</a:t>
            </a:r>
            <a:r>
              <a:rPr lang="en"/>
              <a:t> Do you know you have a dead cat in here?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/>
              <a:t>Schrodinger:</a:t>
            </a:r>
            <a:r>
              <a:rPr lang="en"/>
              <a:t> Well we do now, bozo!</a:t>
            </a:r>
            <a:endParaRPr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0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92" name="Shape 29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https://people.cs.umass.edu/~strubell/doc/quantum_tutorial.pdf</a:t>
            </a:r>
            <a:endParaRPr sz="1600"/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https://en.wikipedia.org/wiki/Quantum_computing</a:t>
            </a:r>
            <a:endParaRPr sz="1600"/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https://pdfs.semanticscholar.org/6133/bb0f73789ddcc4cb2b8a051622cf5fe9473c.pdf</a:t>
            </a:r>
            <a:endParaRPr sz="1600"/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https://research.googleblog.com/2018/03/a-preview-of-bristlecone-googles-new.html</a:t>
            </a:r>
            <a:endParaRPr sz="1600"/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7"/>
              </a:rPr>
              <a:t>https://ieeexplore.ieee.org/stamp/stamp.jsp?arnumber=7562328</a:t>
            </a:r>
            <a:endParaRPr sz="160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  <a:hlinkClick r:id="rId8"/>
              </a:rPr>
              <a:t>https://www.quantamagazine.org/gil-kalais-argument-against-quantum-computers-20180207/</a:t>
            </a:r>
            <a:endParaRPr sz="160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" sz="16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9"/>
              </a:rPr>
              <a:t>https://en.wikipedia.org/wiki/Deutsch%E2%80%93Jozsa_algorithm</a:t>
            </a:r>
            <a:endParaRPr sz="160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t/>
            </a:r>
            <a:endParaRPr sz="1600">
              <a:solidFill>
                <a:schemeClr val="accent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/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What does a cat have to do with quantum mechanics?</a:t>
            </a:r>
            <a:endParaRPr sz="3600"/>
          </a:p>
        </p:txBody>
      </p:sp>
      <p:pic>
        <p:nvPicPr>
          <p:cNvPr descr="Image result for schrodinger's cat" id="83" name="Shape 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77039" y="2861225"/>
            <a:ext cx="3029525" cy="201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Interpreting Schrodinger’s Cat</a:t>
            </a:r>
            <a:endParaRPr/>
          </a:p>
        </p:txBody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Copenhagen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Superpositions exist until observation occurs, which resolves it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Many-worlds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Observing the cat creates two decoherent quantum states: one with a living cat, one with a dead one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Relational interpretation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Everything is an observer which may or may not yet possess information about other observer’s states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Others I can’t begin to comprehend</a:t>
            </a:r>
            <a:endParaRPr/>
          </a:p>
        </p:txBody>
      </p:sp>
      <p:pic>
        <p:nvPicPr>
          <p:cNvPr descr="Image result for morty head"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984903">
            <a:off x="8476025" y="1871975"/>
            <a:ext cx="891275" cy="86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Fun Fact</a:t>
            </a:r>
            <a:endParaRPr/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 </a:t>
            </a:r>
            <a:r>
              <a:rPr b="1" lang="en"/>
              <a:t>schrodinbug</a:t>
            </a:r>
            <a:r>
              <a:rPr lang="en"/>
              <a:t> is a bug that manifests itself in running software after the programmer notices that the code should have never worked in the first place.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 </a:t>
            </a:r>
            <a:r>
              <a:rPr i="1" lang="en"/>
              <a:t>Qubit</a:t>
            </a:r>
            <a:endParaRPr/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Like a bit, it can only observably output 1 or 0, on or off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Unlike a bit, it can exist in a </a:t>
            </a:r>
            <a:r>
              <a:rPr i="1" lang="en"/>
              <a:t>superposition</a:t>
            </a:r>
            <a:r>
              <a:rPr lang="en"/>
              <a:t> of both on </a:t>
            </a:r>
            <a:r>
              <a:rPr b="1" lang="en"/>
              <a:t>and</a:t>
            </a:r>
            <a:r>
              <a:rPr lang="en"/>
              <a:t> off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One qubit can hold any superposition between two states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Two qubits can hold any superposition of four states, etc.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Qubit</a:t>
            </a:r>
            <a:r>
              <a:rPr lang="en"/>
              <a:t> Operations</a:t>
            </a:r>
            <a:endParaRPr/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Since a single qubit can exist in a linear superposition, multiple combined qubits can express </a:t>
            </a:r>
            <a:r>
              <a:rPr i="1" lang="en"/>
              <a:t>entanglement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two entwined qubits currently in equal superposition are separated, they both exist in superposition until one is measured</a:t>
            </a:r>
            <a:endParaRPr/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Once one is resolved, the other is also immediately resolved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Superdense coding</a:t>
            </a:r>
            <a:r>
              <a:rPr lang="en"/>
              <a:t>: a complex technique that takes advantage of entanglement to effectively store 2 bits in 1 qubit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i="1" lang="en"/>
              <a:t>Superdense Coding</a:t>
            </a:r>
            <a:endParaRPr i="1"/>
          </a:p>
        </p:txBody>
      </p:sp>
      <p:pic>
        <p:nvPicPr>
          <p:cNvPr descr="Image result for superdense coding" id="114" name="Shape 1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43425" y="1144125"/>
            <a:ext cx="5857150" cy="3868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