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22" Type="http://schemas.openxmlformats.org/officeDocument/2006/relationships/slide" Target="slides/slide18.xml"/><Relationship Id="rId10" Type="http://schemas.openxmlformats.org/officeDocument/2006/relationships/slide" Target="slides/slide6.xml"/><Relationship Id="rId21" Type="http://schemas.openxmlformats.org/officeDocument/2006/relationships/slide" Target="slides/slide17.xml"/><Relationship Id="rId13" Type="http://schemas.openxmlformats.org/officeDocument/2006/relationships/slide" Target="slides/slide9.xml"/><Relationship Id="rId24" Type="http://schemas.openxmlformats.org/officeDocument/2006/relationships/slide" Target="slides/slide20.xml"/><Relationship Id="rId12" Type="http://schemas.openxmlformats.org/officeDocument/2006/relationships/slide" Target="slides/slide8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Shape 10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Shape 11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Shape 12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Shape 12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Shape 13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0" name="Shape 14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Shape 148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Shape 1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Shape 1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Shape 17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Shape 7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Shape 7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Explain erasure codes: http://smahesh.com/blog/2012/07/01/dummies-guide-to-erasure-coding/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Shape 8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Shape 8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romanLcPeriod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romanLcPeriod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rabicPeriod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100"/>
              <a:buAutoNum type="romanLcPeriod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/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jp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.jpg"/><Relationship Id="rId4" Type="http://schemas.openxmlformats.org/officeDocument/2006/relationships/image" Target="../media/image8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://notion.muelln-kommune.net/tornado/index.html" TargetMode="External"/><Relationship Id="rId4" Type="http://schemas.openxmlformats.org/officeDocument/2006/relationships/hyperlink" Target="https://www.ics.uci.edu/~welling/teaching/ICS279/LPCD.pdf" TargetMode="External"/><Relationship Id="rId5" Type="http://schemas.openxmlformats.org/officeDocument/2006/relationships/hyperlink" Target="http://blog.notdot.net/2012/01/Damn-Cool-Algorithms-Fountain-Codes" TargetMode="External"/><Relationship Id="rId6" Type="http://schemas.openxmlformats.org/officeDocument/2006/relationships/hyperlink" Target="https://pdfs.semanticscholar.org/b868/f6549990804678413ebb9dc3fe181f6e7203.pdf" TargetMode="External"/><Relationship Id="rId7" Type="http://schemas.openxmlformats.org/officeDocument/2006/relationships/hyperlink" Target="https://youtu.be/yFAm3bVumTw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Image result for tornado" id="54" name="Shape 54"/>
          <p:cNvPicPr preferRelativeResize="0"/>
          <p:nvPr/>
        </p:nvPicPr>
        <p:blipFill>
          <a:blip r:embed="rId3">
            <a:alphaModFix amt="57000"/>
          </a:blip>
          <a:stretch>
            <a:fillRect/>
          </a:stretch>
        </p:blipFill>
        <p:spPr>
          <a:xfrm>
            <a:off x="0" y="-24474"/>
            <a:ext cx="9228555" cy="5167975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Shape 5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Tornado and </a:t>
            </a:r>
            <a:r>
              <a:rPr lang="en">
                <a:solidFill>
                  <a:srgbClr val="000000"/>
                </a:solidFill>
              </a:rPr>
              <a:t>Raptor Codes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000000"/>
                </a:solidFill>
              </a:rPr>
              <a:t>Colton Hines, Ben Valois, Wes Merrick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11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Advantages and Disadvantages of Tornado Codes</a:t>
            </a:r>
            <a:endParaRPr/>
          </a:p>
        </p:txBody>
      </p:sp>
      <p:sp>
        <p:nvSpPr>
          <p:cNvPr id="112" name="Shape 1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Allow for</a:t>
            </a:r>
            <a:r>
              <a:rPr lang="en">
                <a:solidFill>
                  <a:srgbClr val="000000"/>
                </a:solidFill>
              </a:rPr>
              <a:t> </a:t>
            </a:r>
            <a:r>
              <a:rPr lang="en">
                <a:solidFill>
                  <a:srgbClr val="000000"/>
                </a:solidFill>
              </a:rPr>
              <a:t>recovery</a:t>
            </a:r>
            <a:r>
              <a:rPr lang="en">
                <a:solidFill>
                  <a:srgbClr val="000000"/>
                </a:solidFill>
              </a:rPr>
              <a:t> from typical erasure rates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Linear encoding and decoding algorithms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High overhead when sending smaller messages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Susceptible</a:t>
            </a:r>
            <a:r>
              <a:rPr lang="en">
                <a:solidFill>
                  <a:srgbClr val="000000"/>
                </a:solidFill>
              </a:rPr>
              <a:t> to bursty loss over a communication channel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Fountain Codes</a:t>
            </a:r>
            <a:endParaRPr/>
          </a:p>
        </p:txBody>
      </p:sp>
      <p:sp>
        <p:nvSpPr>
          <p:cNvPr id="118" name="Shape 1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Class of erasure codes where potentially limitless encoding blocks are created in such a way that allows for the original source symbols to be recovered. </a:t>
            </a:r>
            <a:endParaRPr>
              <a:solidFill>
                <a:srgbClr val="000000"/>
              </a:solidFill>
            </a:endParaRPr>
          </a:p>
          <a:p>
            <a:pPr indent="-31750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AutoNum type="alphaLcPeriod"/>
            </a:pPr>
            <a:r>
              <a:rPr lang="en">
                <a:solidFill>
                  <a:srgbClr val="000000"/>
                </a:solidFill>
              </a:rPr>
              <a:t>Bits </a:t>
            </a:r>
            <a:r>
              <a:rPr lang="en">
                <a:solidFill>
                  <a:srgbClr val="000000"/>
                </a:solidFill>
              </a:rPr>
              <a:t>of a source file are randomly grouped together into packets and encoded. These packets contain indicators as to which parts of the source were used to generate them. </a:t>
            </a:r>
            <a:endParaRPr>
              <a:solidFill>
                <a:srgbClr val="000000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A </a:t>
            </a:r>
            <a:r>
              <a:rPr lang="en">
                <a:solidFill>
                  <a:srgbClr val="000000"/>
                </a:solidFill>
              </a:rPr>
              <a:t>receiver</a:t>
            </a:r>
            <a:r>
              <a:rPr lang="en">
                <a:solidFill>
                  <a:srgbClr val="000000"/>
                </a:solidFill>
              </a:rPr>
              <a:t> keeps taking in these packets until it </a:t>
            </a:r>
            <a:r>
              <a:rPr lang="en">
                <a:solidFill>
                  <a:srgbClr val="000000"/>
                </a:solidFill>
              </a:rPr>
              <a:t>receives</a:t>
            </a:r>
            <a:r>
              <a:rPr lang="en">
                <a:solidFill>
                  <a:srgbClr val="000000"/>
                </a:solidFill>
              </a:rPr>
              <a:t> enough to reasonably assume that the original message can be recovered from them. 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The only thing the receiver looks for is the number of packets received.</a:t>
            </a:r>
            <a:endParaRPr>
              <a:solidFill>
                <a:srgbClr val="000000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AutoNum type="alphaLcPeriod"/>
            </a:pPr>
            <a:r>
              <a:rPr lang="en">
                <a:solidFill>
                  <a:srgbClr val="000000"/>
                </a:solidFill>
              </a:rPr>
              <a:t>R</a:t>
            </a:r>
            <a:r>
              <a:rPr lang="en">
                <a:solidFill>
                  <a:srgbClr val="000000"/>
                </a:solidFill>
              </a:rPr>
              <a:t>eceiver does not care about missed packets, or any redundancies.</a:t>
            </a:r>
            <a:r>
              <a:rPr lang="en" sz="1800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  <a:p>
            <a:pPr indent="-298450" lvl="0" marL="4572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Require efficient encoding and decoding algorithms to be viable.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Shape 1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5" name="Shape 125"/>
          <p:cNvPicPr preferRelativeResize="0"/>
          <p:nvPr/>
        </p:nvPicPr>
        <p:blipFill rotWithShape="1">
          <a:blip r:embed="rId3">
            <a:alphaModFix/>
          </a:blip>
          <a:srcRect b="14384" l="0" r="0" t="20676"/>
          <a:stretch/>
        </p:blipFill>
        <p:spPr>
          <a:xfrm>
            <a:off x="0" y="222512"/>
            <a:ext cx="9144001" cy="469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Luby Transform Codes</a:t>
            </a:r>
            <a:endParaRPr/>
          </a:p>
        </p:txBody>
      </p:sp>
      <p:sp>
        <p:nvSpPr>
          <p:cNvPr id="131" name="Shape 1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The first practical class of fountain codes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Relies on XOR (exclusive or) operation for its encoding and decoding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Like </a:t>
            </a:r>
            <a:r>
              <a:rPr lang="en">
                <a:solidFill>
                  <a:srgbClr val="000000"/>
                </a:solidFill>
              </a:rPr>
              <a:t>fountain</a:t>
            </a:r>
            <a:r>
              <a:rPr lang="en">
                <a:solidFill>
                  <a:srgbClr val="000000"/>
                </a:solidFill>
              </a:rPr>
              <a:t> codes, LT codes are rateless because they can </a:t>
            </a:r>
            <a:r>
              <a:rPr lang="en">
                <a:solidFill>
                  <a:srgbClr val="000000"/>
                </a:solidFill>
              </a:rPr>
              <a:t>potentially</a:t>
            </a:r>
            <a:r>
              <a:rPr lang="en">
                <a:solidFill>
                  <a:srgbClr val="000000"/>
                </a:solidFill>
              </a:rPr>
              <a:t> create infinite message packets (encoded blocks).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Probability Distribution (PD) determines how often an encoded block will contain some number of source blocks, and are essential to the </a:t>
            </a:r>
            <a:r>
              <a:rPr lang="en">
                <a:solidFill>
                  <a:srgbClr val="000000"/>
                </a:solidFill>
              </a:rPr>
              <a:t>effectiveness</a:t>
            </a:r>
            <a:r>
              <a:rPr lang="en">
                <a:solidFill>
                  <a:srgbClr val="000000"/>
                </a:solidFill>
              </a:rPr>
              <a:t> of the LT codes (encoded blocks will often be comprised of multiple source blocks)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The most efficient PD for LT codes follows the rule: </a:t>
            </a:r>
            <a:endParaRPr>
              <a:solidFill>
                <a:srgbClr val="000000"/>
              </a:solidFill>
            </a:endParaRPr>
          </a:p>
          <a:p>
            <a:pPr indent="457200" lvl="0" marL="457200" rtl="0">
              <a:spcBef>
                <a:spcPts val="160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000000"/>
                </a:solidFill>
              </a:rPr>
              <a:t>average degree(input) &gt;= ln(k)</a:t>
            </a:r>
            <a:endParaRPr b="1">
              <a:solidFill>
                <a:srgbClr val="000000"/>
              </a:solidFill>
            </a:endParaRPr>
          </a:p>
          <a:p>
            <a:pPr indent="457200" lvl="0" marL="457200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solidFill>
                  <a:srgbClr val="000000"/>
                </a:solidFill>
              </a:rPr>
              <a:t>K = number of source blocks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/>
          <p:nvPr>
            <p:ph idx="1" type="body"/>
          </p:nvPr>
        </p:nvSpPr>
        <p:spPr>
          <a:xfrm>
            <a:off x="-11" y="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To Generate: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>
                <a:solidFill>
                  <a:schemeClr val="dk1"/>
                </a:solidFill>
              </a:rPr>
              <a:t>Group source bits into source blocks of equal size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>
                <a:solidFill>
                  <a:schemeClr val="dk1"/>
                </a:solidFill>
              </a:rPr>
              <a:t>Use Probability Distribution to help find number of source blocks to be in new encoded block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lang="en">
                <a:solidFill>
                  <a:schemeClr val="dk1"/>
                </a:solidFill>
              </a:rPr>
              <a:t>XOR random source blocks together and put them into the new packet (until full) to be sent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AutoNum type="alphaLcPeriod"/>
            </a:pPr>
            <a:r>
              <a:rPr lang="en">
                <a:solidFill>
                  <a:schemeClr val="dk1"/>
                </a:solidFill>
              </a:rPr>
              <a:t>Repeat b and c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Shape 137"/>
          <p:cNvPicPr preferRelativeResize="0"/>
          <p:nvPr/>
        </p:nvPicPr>
        <p:blipFill rotWithShape="1">
          <a:blip r:embed="rId3">
            <a:alphaModFix/>
          </a:blip>
          <a:srcRect b="25228" l="0" r="0" t="11335"/>
          <a:stretch/>
        </p:blipFill>
        <p:spPr>
          <a:xfrm>
            <a:off x="361575" y="1543100"/>
            <a:ext cx="8063849" cy="34164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>
            <p:ph idx="1" type="body"/>
          </p:nvPr>
        </p:nvSpPr>
        <p:spPr>
          <a:xfrm>
            <a:off x="0" y="0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To Decode: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b="1" lang="en">
                <a:solidFill>
                  <a:schemeClr val="dk1"/>
                </a:solidFill>
              </a:rPr>
              <a:t>Set the value of unknown source blocks equal to any one-degree encoded blocks they are connected to</a:t>
            </a:r>
            <a:r>
              <a:rPr lang="en">
                <a:solidFill>
                  <a:schemeClr val="dk1"/>
                </a:solidFill>
              </a:rPr>
              <a:t>.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b="1" lang="en">
                <a:solidFill>
                  <a:schemeClr val="dk1"/>
                </a:solidFill>
              </a:rPr>
              <a:t>Cancel the values of those source blocks in all of their other connections by performing XOR along those connections</a:t>
            </a:r>
            <a:r>
              <a:rPr lang="en">
                <a:solidFill>
                  <a:schemeClr val="dk1"/>
                </a:solidFill>
              </a:rPr>
              <a:t>. (thus eliminating the edges from the encoded blocks to those source blocks. Also, be sure to </a:t>
            </a:r>
            <a:r>
              <a:rPr b="1" lang="en">
                <a:solidFill>
                  <a:schemeClr val="dk1"/>
                </a:solidFill>
              </a:rPr>
              <a:t>set the value of those connected encoded blocks equal to the result of the XOR</a:t>
            </a:r>
            <a:r>
              <a:rPr lang="en">
                <a:solidFill>
                  <a:schemeClr val="dk1"/>
                </a:solidFill>
              </a:rPr>
              <a:t>).</a:t>
            </a:r>
            <a:endParaRPr>
              <a:solidFill>
                <a:schemeClr val="dk1"/>
              </a:solidFill>
            </a:endParaRPr>
          </a:p>
          <a:p>
            <a:pPr indent="-298450" lvl="1" marL="914400" rtl="0">
              <a:spcBef>
                <a:spcPts val="0"/>
              </a:spcBef>
              <a:spcAft>
                <a:spcPts val="0"/>
              </a:spcAft>
              <a:buSzPts val="1100"/>
              <a:buAutoNum type="alphaLcPeriod"/>
            </a:pPr>
            <a:r>
              <a:rPr b="1" lang="en">
                <a:solidFill>
                  <a:schemeClr val="dk1"/>
                </a:solidFill>
              </a:rPr>
              <a:t>Repeat this process until all source blocks are decoded, or until an error occurs </a:t>
            </a:r>
            <a:r>
              <a:rPr lang="en">
                <a:solidFill>
                  <a:schemeClr val="dk1"/>
                </a:solidFill>
              </a:rPr>
              <a:t>(such as any time there are no one-degree encoded blocks left)</a:t>
            </a:r>
            <a:endParaRPr>
              <a:solidFill>
                <a:schemeClr val="dk1"/>
              </a:solidFill>
            </a:endParaRPr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3" name="Shape 143"/>
          <p:cNvPicPr preferRelativeResize="0"/>
          <p:nvPr/>
        </p:nvPicPr>
        <p:blipFill rotWithShape="1">
          <a:blip r:embed="rId3">
            <a:alphaModFix/>
          </a:blip>
          <a:srcRect b="24762" l="0" r="0" t="17650"/>
          <a:stretch/>
        </p:blipFill>
        <p:spPr>
          <a:xfrm>
            <a:off x="0" y="2430200"/>
            <a:ext cx="4159875" cy="27132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Shape 144"/>
          <p:cNvPicPr preferRelativeResize="0"/>
          <p:nvPr/>
        </p:nvPicPr>
        <p:blipFill rotWithShape="1">
          <a:blip r:embed="rId4">
            <a:alphaModFix/>
          </a:blip>
          <a:srcRect b="27736" l="0" r="0" t="19512"/>
          <a:stretch/>
        </p:blipFill>
        <p:spPr>
          <a:xfrm>
            <a:off x="4938575" y="2430200"/>
            <a:ext cx="4205426" cy="2713299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Shape 145"/>
          <p:cNvSpPr/>
          <p:nvPr/>
        </p:nvSpPr>
        <p:spPr>
          <a:xfrm>
            <a:off x="4208250" y="3051275"/>
            <a:ext cx="727500" cy="5634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0000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 Activity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Raptor Codes</a:t>
            </a:r>
            <a:endParaRPr/>
          </a:p>
        </p:txBody>
      </p:sp>
      <p:sp>
        <p:nvSpPr>
          <p:cNvPr id="156" name="Shape 15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Rapid Tornado (raptor) codes are the first known class of fountain codes with a linear algorithm for encoding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Pre-coding techniques such as Hamming or LDPC codes are used to generate redundant and/or transformed nodes before LT encoding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This removes the </a:t>
            </a:r>
            <a:r>
              <a:rPr lang="en">
                <a:solidFill>
                  <a:schemeClr val="dk1"/>
                </a:solidFill>
              </a:rPr>
              <a:t>restriction</a:t>
            </a:r>
            <a:r>
              <a:rPr lang="en">
                <a:solidFill>
                  <a:schemeClr val="dk1"/>
                </a:solidFill>
              </a:rPr>
              <a:t> on the average degree of our encoded blocks, </a:t>
            </a:r>
            <a:r>
              <a:rPr lang="en">
                <a:solidFill>
                  <a:schemeClr val="dk1"/>
                </a:solidFill>
              </a:rPr>
              <a:t>allowing</a:t>
            </a:r>
            <a:r>
              <a:rPr lang="en">
                <a:solidFill>
                  <a:schemeClr val="dk1"/>
                </a:solidFill>
              </a:rPr>
              <a:t> us to create much</a:t>
            </a:r>
            <a:r>
              <a:rPr lang="en">
                <a:solidFill>
                  <a:schemeClr val="dk1"/>
                </a:solidFill>
              </a:rPr>
              <a:t> more sparse graphs than we can with LT codes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This allows for the total edges to be within a constant value of n, the number of source blocks, giving us an overall linear encoding time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182880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Creating a Raptor Code</a:t>
            </a:r>
            <a:endParaRPr/>
          </a:p>
        </p:txBody>
      </p:sp>
      <p:pic>
        <p:nvPicPr>
          <p:cNvPr id="162" name="Shape 16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36650" y="1134600"/>
            <a:ext cx="5796226" cy="382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57200" lvl="0" marL="228600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Error Correction</a:t>
            </a:r>
            <a:endParaRPr/>
          </a:p>
        </p:txBody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Error correction - is the detection of errors and reconstruction of the original, error-free data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Error correcting code - addition of parity data to a message either during transmission or on storage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Repetition code - repetition of the message to ensure that it is able to be read even in the face of random bit-flipping errors during transmission</a:t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Works Cited</a:t>
            </a:r>
            <a:endParaRPr/>
          </a:p>
        </p:txBody>
      </p:sp>
      <p:sp>
        <p:nvSpPr>
          <p:cNvPr id="173" name="Shape 173"/>
          <p:cNvSpPr txBox="1"/>
          <p:nvPr>
            <p:ph idx="1" type="body"/>
          </p:nvPr>
        </p:nvSpPr>
        <p:spPr>
          <a:xfrm>
            <a:off x="340125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http://notion.muelln-kommune.net/tornado/index.html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https://www.ics.uci.edu/~welling/teaching/ICS279/LPCD.pdf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http://blog.notdot.net/2012/01/Damn-Cool-Algorithms-Fountain-Codes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6"/>
              </a:rPr>
              <a:t>https://pdfs.semanticscholar.org/b868/f6549990804678413ebb9dc3fe181f6e7203.pdf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7"/>
              </a:rPr>
              <a:t>https://youtu.be/yFAm3bVumTw</a:t>
            </a:r>
            <a:r>
              <a:rPr lang="en"/>
              <a:t> </a:t>
            </a:r>
            <a:endParaRPr/>
          </a:p>
          <a:p>
            <a:pPr indent="0" lvl="0" marL="0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(3,1) Repetition Code</a:t>
            </a:r>
            <a:endParaRPr/>
          </a:p>
        </p:txBody>
      </p:sp>
      <p:pic>
        <p:nvPicPr>
          <p:cNvPr id="68" name="Shape 6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750" y="1152475"/>
            <a:ext cx="7291150" cy="32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Erasure Codes</a:t>
            </a:r>
            <a:endParaRPr/>
          </a:p>
        </p:txBody>
      </p:sp>
      <p:sp>
        <p:nvSpPr>
          <p:cNvPr id="74" name="Shape 7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Erasure Code - transformation of the message into a longer code word with n symbols that ensures the data can be recovered from a subset of the n symbols (guards against bit erasures rather than just bit “errors”)</a:t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Examples: LDPC codes, Tornado codes, LT codes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Linear Codes</a:t>
            </a:r>
            <a:endParaRPr/>
          </a:p>
        </p:txBody>
      </p:sp>
      <p:sp>
        <p:nvSpPr>
          <p:cNvPr id="80" name="Shape 80"/>
          <p:cNvSpPr txBox="1"/>
          <p:nvPr>
            <p:ph idx="1" type="body"/>
          </p:nvPr>
        </p:nvSpPr>
        <p:spPr>
          <a:xfrm>
            <a:off x="311700" y="1152475"/>
            <a:ext cx="8520600" cy="360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Linear code - any code for which any linear combination of codewords is also a codeword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Low-density Parity-check code - a type of linear code obtained from sparse bipartite graphs. A graph G, with n left (message) nodes and r (check) nodes produces codewords if the sum of each vector connecting to a check node sums to 0.</a:t>
            </a:r>
            <a:endParaRPr>
              <a:solidFill>
                <a:srgbClr val="000000"/>
              </a:solidFill>
            </a:endParaRPr>
          </a:p>
          <a:p>
            <a:pPr indent="-298450" lvl="0" marL="457200">
              <a:spcBef>
                <a:spcPts val="1600"/>
              </a:spcBef>
              <a:spcAft>
                <a:spcPts val="160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Tornado code - layered erasure code using irregular bipartite graphs to achieve near optimal efficiency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XOR Table</a:t>
            </a:r>
            <a:endParaRPr/>
          </a:p>
        </p:txBody>
      </p:sp>
      <p:pic>
        <p:nvPicPr>
          <p:cNvPr id="86" name="Shape 86"/>
          <p:cNvPicPr preferRelativeResize="0"/>
          <p:nvPr/>
        </p:nvPicPr>
        <p:blipFill rotWithShape="1">
          <a:blip r:embed="rId3">
            <a:alphaModFix/>
          </a:blip>
          <a:srcRect b="0" l="51423" r="0" t="0"/>
          <a:stretch/>
        </p:blipFill>
        <p:spPr>
          <a:xfrm>
            <a:off x="3685944" y="1608000"/>
            <a:ext cx="1772100" cy="177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LDPC Code Example</a:t>
            </a:r>
            <a:endParaRPr/>
          </a:p>
        </p:txBody>
      </p:sp>
      <p:pic>
        <p:nvPicPr>
          <p:cNvPr id="92" name="Shape 9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6000" y="2175350"/>
            <a:ext cx="4333875" cy="2905125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Shape 93"/>
          <p:cNvSpPr txBox="1"/>
          <p:nvPr/>
        </p:nvSpPr>
        <p:spPr>
          <a:xfrm>
            <a:off x="138888" y="1186425"/>
            <a:ext cx="8866200" cy="119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29845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n" sz="1800">
                <a:solidFill>
                  <a:schemeClr val="dk1"/>
                </a:solidFill>
              </a:rPr>
              <a:t>Low-density Parity-check code - a type of linear code obtained from sparse bipartite graphs. A graph G, with n left (message) nodes and r (check) nodes produces codewords if the sum of each vector connecting to a check node sums to 0.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Reed-Solomon Code</a:t>
            </a:r>
            <a:endParaRPr/>
          </a:p>
        </p:txBody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311700" y="12823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Creates a </a:t>
            </a:r>
            <a:r>
              <a:rPr lang="en">
                <a:solidFill>
                  <a:srgbClr val="000000"/>
                </a:solidFill>
              </a:rPr>
              <a:t>message</a:t>
            </a:r>
            <a:r>
              <a:rPr lang="en">
                <a:solidFill>
                  <a:srgbClr val="000000"/>
                </a:solidFill>
              </a:rPr>
              <a:t> digest by mapping original data to a polynomial function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Can correct a relatively high </a:t>
            </a:r>
            <a:r>
              <a:rPr lang="en">
                <a:solidFill>
                  <a:srgbClr val="000000"/>
                </a:solidFill>
              </a:rPr>
              <a:t>percentage of erasures per message</a:t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Runs in O(n</a:t>
            </a:r>
            <a:r>
              <a:rPr baseline="30000" lang="en">
                <a:solidFill>
                  <a:srgbClr val="000000"/>
                </a:solidFill>
              </a:rPr>
              <a:t>2</a:t>
            </a:r>
            <a:r>
              <a:rPr lang="en">
                <a:solidFill>
                  <a:srgbClr val="000000"/>
                </a:solidFill>
              </a:rPr>
              <a:t>) time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Tornado Codes</a:t>
            </a:r>
            <a:endParaRPr/>
          </a:p>
        </p:txBody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311700" y="1152475"/>
            <a:ext cx="55635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E</a:t>
            </a:r>
            <a:r>
              <a:rPr lang="en">
                <a:solidFill>
                  <a:srgbClr val="000000"/>
                </a:solidFill>
              </a:rPr>
              <a:t>rasure code generated by finding β</a:t>
            </a:r>
            <a:r>
              <a:rPr baseline="30000" lang="en">
                <a:solidFill>
                  <a:srgbClr val="000000"/>
                </a:solidFill>
              </a:rPr>
              <a:t>i</a:t>
            </a:r>
            <a:r>
              <a:rPr lang="en">
                <a:solidFill>
                  <a:srgbClr val="000000"/>
                </a:solidFill>
              </a:rPr>
              <a:t> · n number of </a:t>
            </a:r>
            <a:r>
              <a:rPr lang="en">
                <a:solidFill>
                  <a:srgbClr val="000000"/>
                </a:solidFill>
              </a:rPr>
              <a:t>parity</a:t>
            </a:r>
            <a:r>
              <a:rPr lang="en">
                <a:solidFill>
                  <a:srgbClr val="000000"/>
                </a:solidFill>
              </a:rPr>
              <a:t> bits to form several layers, followed by Reed-</a:t>
            </a:r>
            <a:r>
              <a:rPr lang="en">
                <a:solidFill>
                  <a:srgbClr val="000000"/>
                </a:solidFill>
              </a:rPr>
              <a:t>Solomon encoding</a:t>
            </a:r>
            <a:r>
              <a:rPr lang="en">
                <a:solidFill>
                  <a:srgbClr val="000000"/>
                </a:solidFill>
              </a:rPr>
              <a:t> </a:t>
            </a:r>
            <a:endParaRPr>
              <a:solidFill>
                <a:srgbClr val="000000"/>
              </a:solidFill>
            </a:endParaRPr>
          </a:p>
          <a:p>
            <a:pPr indent="0" lvl="0" mar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</a:endParaRPr>
          </a:p>
          <a:p>
            <a:pPr indent="-298450" lvl="0" marL="457200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ts val="1100"/>
              <a:buChar char="●"/>
            </a:pPr>
            <a:r>
              <a:rPr lang="en">
                <a:solidFill>
                  <a:srgbClr val="000000"/>
                </a:solidFill>
              </a:rPr>
              <a:t>The</a:t>
            </a:r>
            <a:r>
              <a:rPr lang="en">
                <a:solidFill>
                  <a:srgbClr val="000000"/>
                </a:solidFill>
              </a:rPr>
              <a:t>se layers reduce the number of nodes in the final layer to √n, meaning the Reed-Solomon component runs in </a:t>
            </a:r>
            <a:r>
              <a:rPr lang="en">
                <a:solidFill>
                  <a:srgbClr val="000000"/>
                </a:solidFill>
              </a:rPr>
              <a:t>O(√n</a:t>
            </a:r>
            <a:r>
              <a:rPr baseline="30000" lang="en">
                <a:solidFill>
                  <a:srgbClr val="000000"/>
                </a:solidFill>
              </a:rPr>
              <a:t>2</a:t>
            </a:r>
            <a:r>
              <a:rPr lang="en">
                <a:solidFill>
                  <a:srgbClr val="000000"/>
                </a:solidFill>
              </a:rPr>
              <a:t>) = O(n) time</a:t>
            </a:r>
            <a:endParaRPr>
              <a:solidFill>
                <a:srgbClr val="000000"/>
              </a:solidFill>
            </a:endParaRPr>
          </a:p>
        </p:txBody>
      </p:sp>
      <p:pic>
        <p:nvPicPr>
          <p:cNvPr id="106" name="Shape 106"/>
          <p:cNvPicPr preferRelativeResize="0"/>
          <p:nvPr/>
        </p:nvPicPr>
        <p:blipFill rotWithShape="1">
          <a:blip r:embed="rId3">
            <a:alphaModFix/>
          </a:blip>
          <a:srcRect b="0" l="0" r="43006" t="0"/>
          <a:stretch/>
        </p:blipFill>
        <p:spPr>
          <a:xfrm>
            <a:off x="5950050" y="1206001"/>
            <a:ext cx="2667450" cy="30391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